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70" r:id="rId15"/>
    <p:sldId id="269"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60" d="100"/>
          <a:sy n="60" d="100"/>
        </p:scale>
        <p:origin x="1134"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a:xfrm>
            <a:off x="3962399" y="5870575"/>
            <a:ext cx="4893958" cy="377825"/>
          </a:xfrm>
        </p:spPr>
        <p:txBody>
          <a:bodyPr/>
          <a:lstStyle/>
          <a:p>
            <a:endParaRPr lang="es-CO"/>
          </a:p>
        </p:txBody>
      </p:sp>
      <p:sp>
        <p:nvSpPr>
          <p:cNvPr id="6" name="Slide Number Placeholder 5"/>
          <p:cNvSpPr>
            <a:spLocks noGrp="1"/>
          </p:cNvSpPr>
          <p:nvPr>
            <p:ph type="sldNum" sz="quarter" idx="12"/>
          </p:nvPr>
        </p:nvSpPr>
        <p:spPr>
          <a:xfrm>
            <a:off x="10608958" y="5870575"/>
            <a:ext cx="551167" cy="377825"/>
          </a:xfrm>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28845100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2E9873-A8C6-4611-9BAA-7E78E3D2706B}" type="datetimeFigureOut">
              <a:rPr lang="es-CO" smtClean="0"/>
              <a:t>05/09/2014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8399980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221489965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85531859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93121009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53857479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55302320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
        <p:nvSpPr>
          <p:cNvPr id="8" name="Title 1"/>
          <p:cNvSpPr>
            <a:spLocks noGrp="1"/>
          </p:cNvSpPr>
          <p:nvPr>
            <p:ph type="title"/>
          </p:nvPr>
        </p:nvSpPr>
        <p:spPr>
          <a:xfrm>
            <a:off x="685801" y="609600"/>
            <a:ext cx="10131425" cy="1456267"/>
          </a:xfrm>
        </p:spPr>
        <p:txBody>
          <a:bodyPr/>
          <a:lstStyle/>
          <a:p>
            <a:r>
              <a:rPr lang="es-ES" smtClean="0"/>
              <a:t>Haga clic para modificar el estilo de título del patrón</a:t>
            </a:r>
            <a:endParaRPr lang="en-US" dirty="0"/>
          </a:p>
        </p:txBody>
      </p:sp>
    </p:spTree>
    <p:extLst>
      <p:ext uri="{BB962C8B-B14F-4D97-AF65-F5344CB8AC3E}">
        <p14:creationId xmlns:p14="http://schemas.microsoft.com/office/powerpoint/2010/main" val="334658535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33745532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259431107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2E9873-A8C6-4611-9BAA-7E78E3D2706B}" type="datetimeFigureOut">
              <a:rPr lang="es-CO" smtClean="0"/>
              <a:t>05/09/2014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357573263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F2E9873-A8C6-4611-9BAA-7E78E3D2706B}" type="datetimeFigureOut">
              <a:rPr lang="es-CO" smtClean="0"/>
              <a:t>05/09/2014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44953368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F2E9873-A8C6-4611-9BAA-7E78E3D2706B}" type="datetimeFigureOut">
              <a:rPr lang="es-CO" smtClean="0"/>
              <a:t>05/09/2014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81108836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F2E9873-A8C6-4611-9BAA-7E78E3D2706B}" type="datetimeFigureOut">
              <a:rPr lang="es-CO" smtClean="0"/>
              <a:t>05/09/2014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64401534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1F2E9873-A8C6-4611-9BAA-7E78E3D2706B}" type="datetimeFigureOut">
              <a:rPr lang="es-CO" smtClean="0"/>
              <a:t>05/09/2014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293382540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2E9873-A8C6-4611-9BAA-7E78E3D2706B}" type="datetimeFigureOut">
              <a:rPr lang="es-CO" smtClean="0"/>
              <a:t>05/09/2014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27671941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2E9873-A8C6-4611-9BAA-7E78E3D2706B}" type="datetimeFigureOut">
              <a:rPr lang="es-CO" smtClean="0"/>
              <a:t>05/09/2014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A389F28-8617-4E41-AC3B-D5D42582B8D2}" type="slidenum">
              <a:rPr lang="es-CO" smtClean="0"/>
              <a:t>‹Nº›</a:t>
            </a:fld>
            <a:endParaRPr lang="es-CO"/>
          </a:p>
        </p:txBody>
      </p:sp>
    </p:spTree>
    <p:extLst>
      <p:ext uri="{BB962C8B-B14F-4D97-AF65-F5344CB8AC3E}">
        <p14:creationId xmlns:p14="http://schemas.microsoft.com/office/powerpoint/2010/main" val="114597107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F2E9873-A8C6-4611-9BAA-7E78E3D2706B}" type="datetimeFigureOut">
              <a:rPr lang="es-CO" smtClean="0"/>
              <a:t>05/09/2014</a:t>
            </a:fld>
            <a:endParaRPr lang="es-CO"/>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CO"/>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A389F28-8617-4E41-AC3B-D5D42582B8D2}" type="slidenum">
              <a:rPr lang="es-CO" smtClean="0"/>
              <a:t>‹Nº›</a:t>
            </a:fld>
            <a:endParaRPr lang="es-CO"/>
          </a:p>
        </p:txBody>
      </p:sp>
    </p:spTree>
    <p:extLst>
      <p:ext uri="{BB962C8B-B14F-4D97-AF65-F5344CB8AC3E}">
        <p14:creationId xmlns:p14="http://schemas.microsoft.com/office/powerpoint/2010/main" val="10865795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665828" y="188123"/>
            <a:ext cx="7938003" cy="2474866"/>
          </a:xfrm>
        </p:spPr>
        <p:txBody>
          <a:bodyPr/>
          <a:lstStyle/>
          <a:p>
            <a:r>
              <a:rPr lang="es-CO" dirty="0" smtClean="0">
                <a:solidFill>
                  <a:srgbClr val="FFFF00"/>
                </a:solidFill>
                <a:latin typeface="Arial Black" panose="020B0A04020102020204" pitchFamily="34" charset="0"/>
              </a:rPr>
              <a:t>La administración científica </a:t>
            </a:r>
            <a:endParaRPr lang="es-CO" dirty="0">
              <a:solidFill>
                <a:srgbClr val="FFFF00"/>
              </a:solidFill>
              <a:latin typeface="Arial Black" panose="020B0A04020102020204" pitchFamily="34" charset="0"/>
            </a:endParaRPr>
          </a:p>
        </p:txBody>
      </p:sp>
      <p:sp>
        <p:nvSpPr>
          <p:cNvPr id="3" name="Subtítulo 2"/>
          <p:cNvSpPr>
            <a:spLocks noGrp="1"/>
          </p:cNvSpPr>
          <p:nvPr>
            <p:ph type="subTitle" idx="1"/>
          </p:nvPr>
        </p:nvSpPr>
        <p:spPr>
          <a:xfrm>
            <a:off x="2530641" y="3316334"/>
            <a:ext cx="7928812" cy="2587161"/>
          </a:xfrm>
        </p:spPr>
        <p:txBody>
          <a:bodyPr>
            <a:normAutofit fontScale="85000" lnSpcReduction="20000"/>
          </a:bodyPr>
          <a:lstStyle/>
          <a:p>
            <a:r>
              <a:rPr lang="es-CO" sz="2800" dirty="0" smtClean="0">
                <a:solidFill>
                  <a:srgbClr val="FFFF00"/>
                </a:solidFill>
              </a:rPr>
              <a:t>Luis  David Anaya López </a:t>
            </a:r>
          </a:p>
          <a:p>
            <a:r>
              <a:rPr lang="es-CO" sz="2800" dirty="0" smtClean="0">
                <a:solidFill>
                  <a:srgbClr val="FFFF00"/>
                </a:solidFill>
              </a:rPr>
              <a:t>Cesar David Anaya herrera </a:t>
            </a:r>
          </a:p>
          <a:p>
            <a:r>
              <a:rPr lang="es-CO" sz="2800" dirty="0" smtClean="0">
                <a:solidFill>
                  <a:srgbClr val="FFFF00"/>
                </a:solidFill>
              </a:rPr>
              <a:t>Carlos Andrés Hernández zarante</a:t>
            </a:r>
          </a:p>
          <a:p>
            <a:endParaRPr lang="es-CO" sz="2800" dirty="0">
              <a:solidFill>
                <a:srgbClr val="FFFF00"/>
              </a:solidFill>
            </a:endParaRPr>
          </a:p>
          <a:p>
            <a:r>
              <a:rPr lang="es-CO" sz="2800" dirty="0" smtClean="0">
                <a:solidFill>
                  <a:srgbClr val="FFFF00"/>
                </a:solidFill>
              </a:rPr>
              <a:t>CONTADURÍA PUBLICA</a:t>
            </a:r>
          </a:p>
          <a:p>
            <a:r>
              <a:rPr lang="es-CO" sz="2800" dirty="0" err="1" smtClean="0">
                <a:solidFill>
                  <a:srgbClr val="FFFF00"/>
                </a:solidFill>
              </a:rPr>
              <a:t>1er</a:t>
            </a:r>
            <a:r>
              <a:rPr lang="es-CO" sz="2800" dirty="0" smtClean="0">
                <a:solidFill>
                  <a:srgbClr val="FFFF00"/>
                </a:solidFill>
              </a:rPr>
              <a:t> semestre </a:t>
            </a:r>
            <a:r>
              <a:rPr lang="es-CO" dirty="0" smtClean="0">
                <a:solidFill>
                  <a:srgbClr val="FFFF00"/>
                </a:solidFill>
              </a:rPr>
              <a:t> </a:t>
            </a:r>
            <a:endParaRPr lang="es-CO" dirty="0">
              <a:solidFill>
                <a:srgbClr val="FFFF00"/>
              </a:solidFill>
            </a:endParaRPr>
          </a:p>
        </p:txBody>
      </p:sp>
    </p:spTree>
    <p:extLst>
      <p:ext uri="{BB962C8B-B14F-4D97-AF65-F5344CB8AC3E}">
        <p14:creationId xmlns:p14="http://schemas.microsoft.com/office/powerpoint/2010/main" val="360911378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3">
                                            <p:txEl>
                                              <p:pRg st="0" end="0"/>
                                            </p:txEl>
                                          </p:spTgt>
                                        </p:tgtEl>
                                        <p:attrNameLst>
                                          <p:attrName>style.visibility</p:attrName>
                                        </p:attrNameLst>
                                      </p:cBhvr>
                                      <p:to>
                                        <p:strVal val="visible"/>
                                      </p:to>
                                    </p:set>
                                    <p:set>
                                      <p:cBhvr>
                                        <p:cTn id="17" dur="66" fill="hold">
                                          <p:stCondLst>
                                            <p:cond delay="0"/>
                                          </p:stCondLst>
                                        </p:cTn>
                                        <p:tgtEl>
                                          <p:spTgt spid="3">
                                            <p:txEl>
                                              <p:pRg st="0" end="0"/>
                                            </p:txEl>
                                          </p:spTgt>
                                        </p:tgtEl>
                                        <p:attrNameLst>
                                          <p:attrName>style.rotation</p:attrName>
                                        </p:attrNameLst>
                                      </p:cBhvr>
                                      <p:to>
                                        <p:strVal val="-45.0"/>
                                      </p:to>
                                    </p:set>
                                    <p:anim calcmode="lin" valueType="num">
                                      <p:cBhvr>
                                        <p:cTn id="18" dur="66" fill="hold">
                                          <p:stCondLst>
                                            <p:cond delay="66"/>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66"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20" dur="2" decel="50000" autoRev="1" fill="hold">
                                          <p:stCondLst>
                                            <p:cond delay="66"/>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 fill="hold">
                                          <p:stCondLst>
                                            <p:cond delay="149"/>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3">
                                            <p:txEl>
                                              <p:pRg st="1" end="1"/>
                                            </p:txEl>
                                          </p:spTgt>
                                        </p:tgtEl>
                                        <p:attrNameLst>
                                          <p:attrName>style.visibility</p:attrName>
                                        </p:attrNameLst>
                                      </p:cBhvr>
                                      <p:to>
                                        <p:strVal val="visible"/>
                                      </p:to>
                                    </p:set>
                                    <p:set>
                                      <p:cBhvr>
                                        <p:cTn id="26" dur="66" fill="hold">
                                          <p:stCondLst>
                                            <p:cond delay="0"/>
                                          </p:stCondLst>
                                        </p:cTn>
                                        <p:tgtEl>
                                          <p:spTgt spid="3">
                                            <p:txEl>
                                              <p:pRg st="1" end="1"/>
                                            </p:txEl>
                                          </p:spTgt>
                                        </p:tgtEl>
                                        <p:attrNameLst>
                                          <p:attrName>style.rotation</p:attrName>
                                        </p:attrNameLst>
                                      </p:cBhvr>
                                      <p:to>
                                        <p:strVal val="-45.0"/>
                                      </p:to>
                                    </p:set>
                                    <p:anim calcmode="lin" valueType="num">
                                      <p:cBhvr>
                                        <p:cTn id="27" dur="66" fill="hold">
                                          <p:stCondLst>
                                            <p:cond delay="66"/>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66"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29" dur="2" decel="50000" autoRev="1" fill="hold">
                                          <p:stCondLst>
                                            <p:cond delay="66"/>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 fill="hold">
                                          <p:stCondLst>
                                            <p:cond delay="149"/>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8" presetClass="entr" presetSubtype="0" accel="50000" fill="hold" grpId="0" nodeType="clickEffect">
                                  <p:stCondLst>
                                    <p:cond delay="0"/>
                                  </p:stCondLst>
                                  <p:iterate type="lt">
                                    <p:tmPct val="50000"/>
                                  </p:iterate>
                                  <p:childTnLst>
                                    <p:set>
                                      <p:cBhvr>
                                        <p:cTn id="34" dur="1" fill="hold">
                                          <p:stCondLst>
                                            <p:cond delay="0"/>
                                          </p:stCondLst>
                                        </p:cTn>
                                        <p:tgtEl>
                                          <p:spTgt spid="3">
                                            <p:txEl>
                                              <p:pRg st="2" end="2"/>
                                            </p:txEl>
                                          </p:spTgt>
                                        </p:tgtEl>
                                        <p:attrNameLst>
                                          <p:attrName>style.visibility</p:attrName>
                                        </p:attrNameLst>
                                      </p:cBhvr>
                                      <p:to>
                                        <p:strVal val="visible"/>
                                      </p:to>
                                    </p:set>
                                    <p:set>
                                      <p:cBhvr>
                                        <p:cTn id="35" dur="66" fill="hold">
                                          <p:stCondLst>
                                            <p:cond delay="0"/>
                                          </p:stCondLst>
                                        </p:cTn>
                                        <p:tgtEl>
                                          <p:spTgt spid="3">
                                            <p:txEl>
                                              <p:pRg st="2" end="2"/>
                                            </p:txEl>
                                          </p:spTgt>
                                        </p:tgtEl>
                                        <p:attrNameLst>
                                          <p:attrName>style.rotation</p:attrName>
                                        </p:attrNameLst>
                                      </p:cBhvr>
                                      <p:to>
                                        <p:strVal val="-45.0"/>
                                      </p:to>
                                    </p:set>
                                    <p:anim calcmode="lin" valueType="num">
                                      <p:cBhvr>
                                        <p:cTn id="36" dur="66" fill="hold">
                                          <p:stCondLst>
                                            <p:cond delay="66"/>
                                          </p:stCondLst>
                                        </p:cTn>
                                        <p:tgtEl>
                                          <p:spTgt spid="3">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66" fill="hold">
                                          <p:stCondLst>
                                            <p:cond delay="0"/>
                                          </p:stCondLst>
                                        </p:cTn>
                                        <p:tgtEl>
                                          <p:spTgt spid="3">
                                            <p:txEl>
                                              <p:pRg st="2" end="2"/>
                                            </p:txEl>
                                          </p:spTgt>
                                        </p:tgtEl>
                                        <p:attrNameLst>
                                          <p:attrName>ppt_y</p:attrName>
                                        </p:attrNameLst>
                                      </p:cBhvr>
                                      <p:tavLst>
                                        <p:tav tm="0">
                                          <p:val>
                                            <p:strVal val="#ppt_y-1"/>
                                          </p:val>
                                        </p:tav>
                                        <p:tav tm="100000">
                                          <p:val>
                                            <p:strVal val="#ppt_y-(0.354*#ppt_w-0.172*#ppt_h)"/>
                                          </p:val>
                                        </p:tav>
                                      </p:tavLst>
                                    </p:anim>
                                    <p:anim calcmode="lin" valueType="num">
                                      <p:cBhvr>
                                        <p:cTn id="38" dur="2" decel="50000" autoRev="1" fill="hold">
                                          <p:stCondLst>
                                            <p:cond delay="66"/>
                                          </p:stCondLst>
                                        </p:cTn>
                                        <p:tgtEl>
                                          <p:spTgt spid="3">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 fill="hold">
                                          <p:stCondLst>
                                            <p:cond delay="149"/>
                                          </p:stCondLst>
                                        </p:cTn>
                                        <p:tgtEl>
                                          <p:spTgt spid="3">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8" presetClass="entr" presetSubtype="0" accel="50000" fill="hold" grpId="0" nodeType="clickEffect">
                                  <p:stCondLst>
                                    <p:cond delay="0"/>
                                  </p:stCondLst>
                                  <p:iterate type="lt">
                                    <p:tmPct val="50000"/>
                                  </p:iterate>
                                  <p:childTnLst>
                                    <p:set>
                                      <p:cBhvr>
                                        <p:cTn id="43" dur="1" fill="hold">
                                          <p:stCondLst>
                                            <p:cond delay="0"/>
                                          </p:stCondLst>
                                        </p:cTn>
                                        <p:tgtEl>
                                          <p:spTgt spid="3">
                                            <p:txEl>
                                              <p:pRg st="4" end="4"/>
                                            </p:txEl>
                                          </p:spTgt>
                                        </p:tgtEl>
                                        <p:attrNameLst>
                                          <p:attrName>style.visibility</p:attrName>
                                        </p:attrNameLst>
                                      </p:cBhvr>
                                      <p:to>
                                        <p:strVal val="visible"/>
                                      </p:to>
                                    </p:set>
                                    <p:set>
                                      <p:cBhvr>
                                        <p:cTn id="44" dur="66" fill="hold">
                                          <p:stCondLst>
                                            <p:cond delay="0"/>
                                          </p:stCondLst>
                                        </p:cTn>
                                        <p:tgtEl>
                                          <p:spTgt spid="3">
                                            <p:txEl>
                                              <p:pRg st="4" end="4"/>
                                            </p:txEl>
                                          </p:spTgt>
                                        </p:tgtEl>
                                        <p:attrNameLst>
                                          <p:attrName>style.rotation</p:attrName>
                                        </p:attrNameLst>
                                      </p:cBhvr>
                                      <p:to>
                                        <p:strVal val="-45.0"/>
                                      </p:to>
                                    </p:set>
                                    <p:anim calcmode="lin" valueType="num">
                                      <p:cBhvr>
                                        <p:cTn id="45" dur="66" fill="hold">
                                          <p:stCondLst>
                                            <p:cond delay="66"/>
                                          </p:stCondLst>
                                        </p:cTn>
                                        <p:tgtEl>
                                          <p:spTgt spid="3">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46" dur="66" fill="hold">
                                          <p:stCondLst>
                                            <p:cond delay="0"/>
                                          </p:stCondLst>
                                        </p:cTn>
                                        <p:tgtEl>
                                          <p:spTgt spid="3">
                                            <p:txEl>
                                              <p:pRg st="4" end="4"/>
                                            </p:txEl>
                                          </p:spTgt>
                                        </p:tgtEl>
                                        <p:attrNameLst>
                                          <p:attrName>ppt_y</p:attrName>
                                        </p:attrNameLst>
                                      </p:cBhvr>
                                      <p:tavLst>
                                        <p:tav tm="0">
                                          <p:val>
                                            <p:strVal val="#ppt_y-1"/>
                                          </p:val>
                                        </p:tav>
                                        <p:tav tm="100000">
                                          <p:val>
                                            <p:strVal val="#ppt_y-(0.354*#ppt_w-0.172*#ppt_h)"/>
                                          </p:val>
                                        </p:tav>
                                      </p:tavLst>
                                    </p:anim>
                                    <p:anim calcmode="lin" valueType="num">
                                      <p:cBhvr>
                                        <p:cTn id="47" dur="2" decel="50000" autoRev="1" fill="hold">
                                          <p:stCondLst>
                                            <p:cond delay="66"/>
                                          </p:stCondLst>
                                        </p:cTn>
                                        <p:tgtEl>
                                          <p:spTgt spid="3">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48" dur="1" fill="hold">
                                          <p:stCondLst>
                                            <p:cond delay="149"/>
                                          </p:stCondLst>
                                        </p:cTn>
                                        <p:tgtEl>
                                          <p:spTgt spid="3">
                                            <p:txEl>
                                              <p:pRg st="4" end="4"/>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8" presetClass="entr" presetSubtype="0" accel="50000" fill="hold" grpId="0" nodeType="clickEffect">
                                  <p:stCondLst>
                                    <p:cond delay="0"/>
                                  </p:stCondLst>
                                  <p:iterate type="lt">
                                    <p:tmPct val="50000"/>
                                  </p:iterate>
                                  <p:childTnLst>
                                    <p:set>
                                      <p:cBhvr>
                                        <p:cTn id="52" dur="1" fill="hold">
                                          <p:stCondLst>
                                            <p:cond delay="0"/>
                                          </p:stCondLst>
                                        </p:cTn>
                                        <p:tgtEl>
                                          <p:spTgt spid="3">
                                            <p:txEl>
                                              <p:pRg st="5" end="5"/>
                                            </p:txEl>
                                          </p:spTgt>
                                        </p:tgtEl>
                                        <p:attrNameLst>
                                          <p:attrName>style.visibility</p:attrName>
                                        </p:attrNameLst>
                                      </p:cBhvr>
                                      <p:to>
                                        <p:strVal val="visible"/>
                                      </p:to>
                                    </p:set>
                                    <p:set>
                                      <p:cBhvr>
                                        <p:cTn id="53" dur="66" fill="hold">
                                          <p:stCondLst>
                                            <p:cond delay="0"/>
                                          </p:stCondLst>
                                        </p:cTn>
                                        <p:tgtEl>
                                          <p:spTgt spid="3">
                                            <p:txEl>
                                              <p:pRg st="5" end="5"/>
                                            </p:txEl>
                                          </p:spTgt>
                                        </p:tgtEl>
                                        <p:attrNameLst>
                                          <p:attrName>style.rotation</p:attrName>
                                        </p:attrNameLst>
                                      </p:cBhvr>
                                      <p:to>
                                        <p:strVal val="-45.0"/>
                                      </p:to>
                                    </p:set>
                                    <p:anim calcmode="lin" valueType="num">
                                      <p:cBhvr>
                                        <p:cTn id="54" dur="66" fill="hold">
                                          <p:stCondLst>
                                            <p:cond delay="66"/>
                                          </p:stCondLst>
                                        </p:cTn>
                                        <p:tgtEl>
                                          <p:spTgt spid="3">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55" dur="66" fill="hold">
                                          <p:stCondLst>
                                            <p:cond delay="0"/>
                                          </p:stCondLst>
                                        </p:cTn>
                                        <p:tgtEl>
                                          <p:spTgt spid="3">
                                            <p:txEl>
                                              <p:pRg st="5" end="5"/>
                                            </p:txEl>
                                          </p:spTgt>
                                        </p:tgtEl>
                                        <p:attrNameLst>
                                          <p:attrName>ppt_y</p:attrName>
                                        </p:attrNameLst>
                                      </p:cBhvr>
                                      <p:tavLst>
                                        <p:tav tm="0">
                                          <p:val>
                                            <p:strVal val="#ppt_y-1"/>
                                          </p:val>
                                        </p:tav>
                                        <p:tav tm="100000">
                                          <p:val>
                                            <p:strVal val="#ppt_y-(0.354*#ppt_w-0.172*#ppt_h)"/>
                                          </p:val>
                                        </p:tav>
                                      </p:tavLst>
                                    </p:anim>
                                    <p:anim calcmode="lin" valueType="num">
                                      <p:cBhvr>
                                        <p:cTn id="56" dur="2" decel="50000" autoRev="1" fill="hold">
                                          <p:stCondLst>
                                            <p:cond delay="66"/>
                                          </p:stCondLst>
                                        </p:cTn>
                                        <p:tgtEl>
                                          <p:spTgt spid="3">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57" dur="1" fill="hold">
                                          <p:stCondLst>
                                            <p:cond delay="149"/>
                                          </p:stCondLst>
                                        </p:cTn>
                                        <p:tgtEl>
                                          <p:spTgt spid="3">
                                            <p:txEl>
                                              <p:pRg st="5" end="5"/>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46466" y="193183"/>
            <a:ext cx="11221793" cy="6176050"/>
          </a:xfrm>
          <a:prstGeom prst="rect">
            <a:avLst/>
          </a:prstGeom>
        </p:spPr>
        <p:txBody>
          <a:bodyPr wrap="square">
            <a:spAutoFit/>
          </a:bodyPr>
          <a:lstStyle/>
          <a:p>
            <a:pPr>
              <a:lnSpc>
                <a:spcPct val="115000"/>
              </a:lnSpc>
              <a:spcAft>
                <a:spcPts val="1000"/>
              </a:spcAft>
            </a:pPr>
            <a:r>
              <a:rPr lang="es-CO" sz="4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PRINCIPALES</a:t>
            </a:r>
            <a:r>
              <a:rPr lang="es-CO" sz="4000" dirty="0">
                <a:latin typeface="Calibri" panose="020F0502020204030204" pitchFamily="34" charset="0"/>
                <a:ea typeface="Calibri" panose="020F0502020204030204" pitchFamily="34" charset="0"/>
                <a:cs typeface="Times New Roman" panose="02020603050405020304" pitchFamily="18" charset="0"/>
              </a:rPr>
              <a:t> </a:t>
            </a:r>
            <a:r>
              <a:rPr lang="es-CO" sz="4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APORTACIONES</a:t>
            </a:r>
            <a:r>
              <a:rPr lang="es-CO" sz="4000" dirty="0">
                <a:latin typeface="Calibri" panose="020F0502020204030204" pitchFamily="34" charset="0"/>
                <a:ea typeface="Calibri" panose="020F0502020204030204" pitchFamily="34" charset="0"/>
                <a:cs typeface="Times New Roman" panose="02020603050405020304" pitchFamily="18" charset="0"/>
              </a:rPr>
              <a:t> </a:t>
            </a:r>
            <a:r>
              <a:rPr lang="es-CO" sz="4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DE FRANK Y LILLIAN GILBRETH</a:t>
            </a:r>
          </a:p>
          <a:p>
            <a:pPr>
              <a:spcAft>
                <a:spcPts val="1000"/>
              </a:spcAft>
            </a:pP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Aislaron 17 movimientos básicos en la realización de las tareas, a los cuales denominaron </a:t>
            </a:r>
            <a:r>
              <a:rPr lang="es-CO" sz="2000"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therblig</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a:t>
            </a:r>
            <a:r>
              <a:rPr lang="es-CO" sz="2000"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Gilbreth</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deletreado al revés, con la t y la h invertidas)</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1. Buscar                                                                                                                   10. Utilizar</a:t>
            </a:r>
            <a:endPar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2. Escoger                                                                                                                 11. Descargar</a:t>
            </a:r>
            <a:endPar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3. Pegar                                                                                                                     12. Inspeccionar</a:t>
            </a:r>
            <a:endPar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4</a:t>
            </a: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 Transportar desocupado                                                                                    </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13. Asegurar</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5. Transportar cargado                                                                                            14</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Esperar inevitablemente</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6. Posicionar </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(colocar en posición</a:t>
            </a: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                                                                        15</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Esperar cuando es evitable</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 7. Ubicar </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previamente (preparar para colocar en posición</a:t>
            </a: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                             16</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Reposar</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8. Unir (juntar)                                                                                                          17</a:t>
            </a: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Planear</a:t>
            </a:r>
          </a:p>
          <a:p>
            <a:pPr>
              <a:spcAft>
                <a:spcPts val="1000"/>
              </a:spcAft>
            </a:pPr>
            <a:r>
              <a:rPr lang="es-CO" sz="2000"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9. Separar</a:t>
            </a:r>
            <a:endPar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3528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5196" y="174073"/>
            <a:ext cx="4670146" cy="4803580"/>
          </a:xfr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8342" y="174073"/>
            <a:ext cx="4750040" cy="4784294"/>
          </a:xfrm>
          <a:prstGeom prst="rect">
            <a:avLst/>
          </a:prstGeom>
        </p:spPr>
      </p:pic>
      <p:sp>
        <p:nvSpPr>
          <p:cNvPr id="6" name="Rectángulo 5"/>
          <p:cNvSpPr/>
          <p:nvPr/>
        </p:nvSpPr>
        <p:spPr>
          <a:xfrm>
            <a:off x="1035196" y="5249368"/>
            <a:ext cx="9723186" cy="1923604"/>
          </a:xfrm>
          <a:prstGeom prst="rect">
            <a:avLst/>
          </a:prstGeom>
        </p:spPr>
        <p:txBody>
          <a:bodyPr wrap="square">
            <a:spAutoFit/>
          </a:bodyPr>
          <a:lstStyle/>
          <a:p>
            <a:pPr algn="just" fontAlgn="base">
              <a:spcAft>
                <a:spcPts val="0"/>
              </a:spcAft>
            </a:pPr>
            <a:r>
              <a:rPr lang="es-CO" sz="24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Es interesante que los esposos </a:t>
            </a:r>
            <a:r>
              <a:rPr lang="es-CO" sz="2400" dirty="0" err="1">
                <a:solidFill>
                  <a:srgbClr val="FFFF00"/>
                </a:solidFill>
                <a:latin typeface="Arial" panose="020B0604020202020204" pitchFamily="34" charset="0"/>
                <a:ea typeface="Times New Roman" panose="02020603050405020304" pitchFamily="18" charset="0"/>
                <a:cs typeface="Times New Roman" panose="02020603050405020304" pitchFamily="18" charset="0"/>
              </a:rPr>
              <a:t>Gilbreth</a:t>
            </a:r>
            <a:r>
              <a:rPr lang="es-CO" sz="24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llegaran a la conclusión de que no es la monotonía en el trabajo la causa de tanta insatisfacción laboral, sino más bien la falta de interés que muestra la Gerencia por los trabajadores.</a:t>
            </a:r>
            <a:endPar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a:t>
            </a:r>
            <a:endParaRPr lang="es-CO"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272225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197069" y="4053105"/>
            <a:ext cx="7221940" cy="248100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CO"/>
          </a:p>
        </p:txBody>
      </p:sp>
      <p:sp>
        <p:nvSpPr>
          <p:cNvPr id="2" name="Título 1"/>
          <p:cNvSpPr>
            <a:spLocks noGrp="1"/>
          </p:cNvSpPr>
          <p:nvPr>
            <p:ph type="title"/>
          </p:nvPr>
        </p:nvSpPr>
        <p:spPr>
          <a:xfrm>
            <a:off x="591356" y="223234"/>
            <a:ext cx="10131425" cy="1456267"/>
          </a:xfrm>
        </p:spPr>
        <p:txBody>
          <a:bodyPr/>
          <a:lstStyle/>
          <a:p>
            <a:r>
              <a:rPr lang="es-CO" sz="4000" b="1" dirty="0">
                <a:solidFill>
                  <a:srgbClr val="FFFF00"/>
                </a:solidFill>
                <a:latin typeface="Arial" panose="020B0604020202020204" pitchFamily="34" charset="0"/>
                <a:cs typeface="Arial" panose="020B0604020202020204" pitchFamily="34" charset="0"/>
              </a:rPr>
              <a:t>HENRY GANTT</a:t>
            </a:r>
            <a:r>
              <a:rPr lang="es-CO" b="1" dirty="0"/>
              <a:t/>
            </a:r>
            <a:br>
              <a:rPr lang="es-CO" b="1" dirty="0"/>
            </a:br>
            <a:endParaRPr lang="es-CO" dirty="0"/>
          </a:p>
        </p:txBody>
      </p:sp>
      <p:sp>
        <p:nvSpPr>
          <p:cNvPr id="3" name="Marcador de contenido 2"/>
          <p:cNvSpPr>
            <a:spLocks noGrp="1"/>
          </p:cNvSpPr>
          <p:nvPr>
            <p:ph idx="1"/>
          </p:nvPr>
        </p:nvSpPr>
        <p:spPr>
          <a:xfrm>
            <a:off x="591356" y="218780"/>
            <a:ext cx="11600644" cy="5153219"/>
          </a:xfrm>
        </p:spPr>
        <p:txBody>
          <a:bodyPr>
            <a:normAutofit/>
          </a:bodyPr>
          <a:lstStyle/>
          <a:p>
            <a:pPr marL="0" indent="0">
              <a:buNone/>
            </a:pPr>
            <a:r>
              <a:rPr lang="es-CO" sz="2000" dirty="0" smtClean="0">
                <a:solidFill>
                  <a:srgbClr val="FFFF00"/>
                </a:solidFill>
                <a:latin typeface="Arial" panose="020B0604020202020204" pitchFamily="34" charset="0"/>
                <a:cs typeface="Arial" panose="020B0604020202020204" pitchFamily="34" charset="0"/>
              </a:rPr>
              <a:t>(</a:t>
            </a:r>
            <a:r>
              <a:rPr lang="es-CO" sz="2000" dirty="0">
                <a:solidFill>
                  <a:srgbClr val="FFFF00"/>
                </a:solidFill>
                <a:latin typeface="Arial" panose="020B0604020202020204" pitchFamily="34" charset="0"/>
                <a:cs typeface="Arial" panose="020B0604020202020204" pitchFamily="34" charset="0"/>
              </a:rPr>
              <a:t>Calvert Country, 1861 - Pine Island, 1919) Ingeniero estadounidense que destacó por sus aportaciones a la organización científica del trabajo, especialmente con el diagrama que lleva su nombre. Trabajó para Frederick W. Taylor, con quien colaboró en la aplicación de su célebre doctrina para mejorar la productividad</a:t>
            </a:r>
          </a:p>
          <a:p>
            <a:r>
              <a:rPr lang="es-CO" sz="2000" b="1" dirty="0">
                <a:solidFill>
                  <a:srgbClr val="FFFF00"/>
                </a:solidFill>
                <a:latin typeface="Arial" panose="020B0604020202020204" pitchFamily="34" charset="0"/>
                <a:cs typeface="Arial" panose="020B0604020202020204" pitchFamily="34" charset="0"/>
              </a:rPr>
              <a:t>Diagrama de Gantt</a:t>
            </a:r>
          </a:p>
          <a:p>
            <a:pPr marL="0" indent="0">
              <a:buNone/>
            </a:pPr>
            <a:r>
              <a:rPr lang="es-CO" sz="2000" dirty="0">
                <a:solidFill>
                  <a:srgbClr val="FFFF00"/>
                </a:solidFill>
                <a:latin typeface="Arial" panose="020B0604020202020204" pitchFamily="34" charset="0"/>
                <a:cs typeface="Arial" panose="020B0604020202020204" pitchFamily="34" charset="0"/>
              </a:rPr>
              <a:t>Una de sus principales aportaciones a la administración es la gráfica de barras conocida como carta o diagrama de Gantt, que consiste en un diagrama en el cual el eje horizontal representa las unidades de tiempo, y en el vertical se registran las distintas funciones, las que se representan por barras horizontales</a:t>
            </a:r>
          </a:p>
          <a:p>
            <a:pPr marL="0" indent="0">
              <a:buNone/>
            </a:pPr>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7069" y="4053105"/>
            <a:ext cx="7221940" cy="2481007"/>
          </a:xfrm>
          <a:prstGeom prst="rect">
            <a:avLst/>
          </a:prstGeom>
        </p:spPr>
      </p:pic>
    </p:spTree>
    <p:extLst>
      <p:ext uri="{BB962C8B-B14F-4D97-AF65-F5344CB8AC3E}">
        <p14:creationId xmlns:p14="http://schemas.microsoft.com/office/powerpoint/2010/main" val="37973404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425003"/>
            <a:ext cx="10131425" cy="5366197"/>
          </a:xfrm>
        </p:spPr>
        <p:txBody>
          <a:bodyPr>
            <a:normAutofit/>
          </a:bodyPr>
          <a:lstStyle/>
          <a:p>
            <a:r>
              <a:rPr lang="es-CO" sz="4000" dirty="0">
                <a:solidFill>
                  <a:srgbClr val="FFFF00"/>
                </a:solidFill>
                <a:latin typeface="Arial" panose="020B0604020202020204" pitchFamily="34" charset="0"/>
                <a:cs typeface="Arial" panose="020B0604020202020204" pitchFamily="34" charset="0"/>
              </a:rPr>
              <a:t>DIAGRAMAS DE GANTT Y SU </a:t>
            </a:r>
            <a:r>
              <a:rPr lang="es-CO" sz="4000" dirty="0" smtClean="0">
                <a:solidFill>
                  <a:srgbClr val="FFFF00"/>
                </a:solidFill>
                <a:latin typeface="Arial" panose="020B0604020202020204" pitchFamily="34" charset="0"/>
                <a:cs typeface="Arial" panose="020B0604020202020204" pitchFamily="34" charset="0"/>
              </a:rPr>
              <a:t>FUNCIÓN </a:t>
            </a:r>
            <a:r>
              <a:rPr lang="es-CO" sz="4000" dirty="0">
                <a:solidFill>
                  <a:srgbClr val="FFFF00"/>
                </a:solidFill>
                <a:latin typeface="Arial" panose="020B0604020202020204" pitchFamily="34" charset="0"/>
                <a:cs typeface="Arial" panose="020B0604020202020204" pitchFamily="34" charset="0"/>
              </a:rPr>
              <a:t>ADMINISTRATIVA</a:t>
            </a:r>
          </a:p>
          <a:p>
            <a:pPr marL="0" indent="0">
              <a:buNone/>
            </a:pPr>
            <a:r>
              <a:rPr lang="es-CO" sz="2200" dirty="0" smtClean="0">
                <a:solidFill>
                  <a:srgbClr val="FFFF00"/>
                </a:solidFill>
                <a:latin typeface="Arial" panose="020B0604020202020204" pitchFamily="34" charset="0"/>
                <a:cs typeface="Arial" panose="020B0604020202020204" pitchFamily="34" charset="0"/>
              </a:rPr>
              <a:t>El </a:t>
            </a:r>
            <a:r>
              <a:rPr lang="es-CO" sz="2200" dirty="0">
                <a:solidFill>
                  <a:srgbClr val="FFFF00"/>
                </a:solidFill>
                <a:latin typeface="Arial" panose="020B0604020202020204" pitchFamily="34" charset="0"/>
                <a:cs typeface="Arial" panose="020B0604020202020204" pitchFamily="34" charset="0"/>
              </a:rPr>
              <a:t>diagrama de Gantt es un diagrama de barras horizontales en el cual la lista de actividades va debajo del eje vertical y las fechas se colocan a lo largo del eje horizontal.</a:t>
            </a:r>
          </a:p>
          <a:p>
            <a:pPr marL="0" indent="0">
              <a:buNone/>
            </a:pPr>
            <a:r>
              <a:rPr lang="es-CO" sz="2200" dirty="0" smtClean="0">
                <a:solidFill>
                  <a:srgbClr val="FFFF00"/>
                </a:solidFill>
                <a:latin typeface="Arial" panose="020B0604020202020204" pitchFamily="34" charset="0"/>
                <a:cs typeface="Arial" panose="020B0604020202020204" pitchFamily="34" charset="0"/>
              </a:rPr>
              <a:t>El </a:t>
            </a:r>
            <a:r>
              <a:rPr lang="es-CO" sz="2200" dirty="0">
                <a:solidFill>
                  <a:srgbClr val="FFFF00"/>
                </a:solidFill>
                <a:latin typeface="Arial" panose="020B0604020202020204" pitchFamily="34" charset="0"/>
                <a:cs typeface="Arial" panose="020B0604020202020204" pitchFamily="34" charset="0"/>
              </a:rPr>
              <a:t>gráfico de Gantt permite identificar la actividad en que se estará utilizando cada uno de los recursos y la duración de esa utilización, de tal modo que puedan evitarse pérdidas de tiempo y se dé también al administrador una visión completa de la utilización de los recursos que se encuentran bajo su supervisión.</a:t>
            </a:r>
          </a:p>
          <a:p>
            <a:endParaRPr lang="es-CO" dirty="0"/>
          </a:p>
        </p:txBody>
      </p:sp>
    </p:spTree>
    <p:extLst>
      <p:ext uri="{BB962C8B-B14F-4D97-AF65-F5344CB8AC3E}">
        <p14:creationId xmlns:p14="http://schemas.microsoft.com/office/powerpoint/2010/main" val="317424198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11369" y="713121"/>
            <a:ext cx="10251583" cy="5632311"/>
          </a:xfrm>
          <a:prstGeom prst="rect">
            <a:avLst/>
          </a:prstGeom>
        </p:spPr>
        <p:txBody>
          <a:bodyPr wrap="square">
            <a:spAutoFit/>
          </a:bodyPr>
          <a:lstStyle/>
          <a:p>
            <a:r>
              <a:rPr lang="es-CO" sz="4000" dirty="0" smtClean="0">
                <a:solidFill>
                  <a:srgbClr val="FFFF00"/>
                </a:solidFill>
                <a:latin typeface="Arial" panose="020B0604020202020204" pitchFamily="34" charset="0"/>
                <a:cs typeface="Arial" panose="020B0604020202020204" pitchFamily="34" charset="0"/>
              </a:rPr>
              <a:t>OTRAS APORTACIONES:</a:t>
            </a:r>
          </a:p>
          <a:p>
            <a:r>
              <a:rPr lang="es-CO" sz="2000" dirty="0" smtClean="0">
                <a:solidFill>
                  <a:srgbClr val="FFFF00"/>
                </a:solidFill>
                <a:latin typeface="Arial" panose="020B0604020202020204" pitchFamily="34" charset="0"/>
                <a:cs typeface="Arial" panose="020B0604020202020204" pitchFamily="34" charset="0"/>
              </a:rPr>
              <a:t>El </a:t>
            </a:r>
            <a:r>
              <a:rPr lang="es-CO" sz="2000" dirty="0">
                <a:solidFill>
                  <a:srgbClr val="FFFF00"/>
                </a:solidFill>
                <a:latin typeface="Arial" panose="020B0604020202020204" pitchFamily="34" charset="0"/>
                <a:cs typeface="Arial" panose="020B0604020202020204" pitchFamily="34" charset="0"/>
              </a:rPr>
              <a:t>plan de tarea y bonificación: Sistema de salarios a partir de estímulos.</a:t>
            </a:r>
          </a:p>
          <a:p>
            <a:r>
              <a:rPr lang="es-CO" sz="2000" dirty="0">
                <a:solidFill>
                  <a:srgbClr val="FFFF00"/>
                </a:solidFill>
                <a:latin typeface="Arial" panose="020B0604020202020204" pitchFamily="34" charset="0"/>
                <a:cs typeface="Arial" panose="020B0604020202020204" pitchFamily="34" charset="0"/>
              </a:rPr>
              <a:t>Política de instrucción y entrenamiento: El éxito esta ligado al adiestramiento y a la educación que les sean proporcionados al trabajador considerando aspectos psicológicos, además de lograr una armónica cooperación entre ellos y los administradores.</a:t>
            </a:r>
          </a:p>
          <a:p>
            <a:r>
              <a:rPr lang="es-CO" sz="2000" dirty="0">
                <a:solidFill>
                  <a:srgbClr val="FFFF00"/>
                </a:solidFill>
                <a:latin typeface="Arial" panose="020B0604020202020204" pitchFamily="34" charset="0"/>
                <a:cs typeface="Arial" panose="020B0604020202020204" pitchFamily="34" charset="0"/>
              </a:rPr>
              <a:t>Industrial de Servicio: La actividad fundamental del sistema empresarial es el servicio a la sociedad, mas que la obtención de ganancias</a:t>
            </a:r>
            <a:r>
              <a:rPr lang="es-CO" sz="2000" dirty="0" smtClean="0">
                <a:solidFill>
                  <a:srgbClr val="FFFF00"/>
                </a:solidFill>
                <a:latin typeface="Arial" panose="020B0604020202020204" pitchFamily="34" charset="0"/>
                <a:cs typeface="Arial" panose="020B0604020202020204" pitchFamily="34" charset="0"/>
              </a:rPr>
              <a:t>.</a:t>
            </a:r>
          </a:p>
          <a:p>
            <a:endParaRPr lang="es-CO" sz="2000" dirty="0" smtClean="0">
              <a:solidFill>
                <a:srgbClr val="FFFF00"/>
              </a:solidFill>
              <a:latin typeface="Arial" panose="020B0604020202020204" pitchFamily="34" charset="0"/>
              <a:cs typeface="Arial" panose="020B0604020202020204" pitchFamily="34" charset="0"/>
            </a:endParaRPr>
          </a:p>
          <a:p>
            <a:r>
              <a:rPr lang="es-CO" sz="4000" dirty="0">
                <a:solidFill>
                  <a:srgbClr val="FFFF00"/>
                </a:solidFill>
                <a:latin typeface="Arial" panose="020B0604020202020204" pitchFamily="34" charset="0"/>
                <a:cs typeface="Arial" panose="020B0604020202020204" pitchFamily="34" charset="0"/>
              </a:rPr>
              <a:t>Henry Ford:</a:t>
            </a:r>
          </a:p>
          <a:p>
            <a:r>
              <a:rPr lang="es-CO" sz="2000" dirty="0">
                <a:solidFill>
                  <a:srgbClr val="FFFF00"/>
                </a:solidFill>
                <a:latin typeface="Arial" panose="020B0604020202020204" pitchFamily="34" charset="0"/>
                <a:cs typeface="Arial" panose="020B0604020202020204" pitchFamily="34" charset="0"/>
              </a:rPr>
              <a:t>Desarrollo de tres principios básicos.</a:t>
            </a:r>
          </a:p>
          <a:p>
            <a:r>
              <a:rPr lang="es-CO" sz="2000" dirty="0">
                <a:solidFill>
                  <a:srgbClr val="FFFF00"/>
                </a:solidFill>
                <a:latin typeface="Arial" panose="020B0604020202020204" pitchFamily="34" charset="0"/>
                <a:cs typeface="Arial" panose="020B0604020202020204" pitchFamily="34" charset="0"/>
              </a:rPr>
              <a:t>1) De intensificación. Reducción de los tiempos de producción.</a:t>
            </a:r>
          </a:p>
          <a:p>
            <a:r>
              <a:rPr lang="es-CO" sz="2000" dirty="0">
                <a:solidFill>
                  <a:srgbClr val="FFFF00"/>
                </a:solidFill>
                <a:latin typeface="Arial" panose="020B0604020202020204" pitchFamily="34" charset="0"/>
                <a:cs typeface="Arial" panose="020B0604020202020204" pitchFamily="34" charset="0"/>
              </a:rPr>
              <a:t>2) De economicidad. Reducción de inventarios en proceso.</a:t>
            </a:r>
          </a:p>
          <a:p>
            <a:r>
              <a:rPr lang="es-CO" sz="2000" dirty="0">
                <a:solidFill>
                  <a:srgbClr val="FFFF00"/>
                </a:solidFill>
                <a:latin typeface="Arial" panose="020B0604020202020204" pitchFamily="34" charset="0"/>
                <a:cs typeface="Arial" panose="020B0604020202020204" pitchFamily="34" charset="0"/>
              </a:rPr>
              <a:t>3) De productividad. Por la especialización y líneas de montaje.</a:t>
            </a:r>
          </a:p>
          <a:p>
            <a:endParaRPr lang="es-CO" sz="2000" dirty="0" smtClean="0">
              <a:solidFill>
                <a:srgbClr val="FFFF00"/>
              </a:solidFill>
              <a:latin typeface="Arial" panose="020B0604020202020204" pitchFamily="34" charset="0"/>
              <a:cs typeface="Arial" panose="020B0604020202020204" pitchFamily="34" charset="0"/>
            </a:endParaRPr>
          </a:p>
          <a:p>
            <a:endParaRPr lang="es-CO" sz="20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32441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solidFill>
                  <a:srgbClr val="FFFF00"/>
                </a:solidFill>
              </a:rPr>
              <a:t>GRACIAS POR SU ATENCIÓN </a:t>
            </a:r>
            <a:endParaRPr lang="es-CO" dirty="0">
              <a:solidFill>
                <a:srgbClr val="FFFF00"/>
              </a:solidFill>
            </a:endParaRPr>
          </a:p>
        </p:txBody>
      </p:sp>
      <p:sp>
        <p:nvSpPr>
          <p:cNvPr id="4" name="Rectángulo 3"/>
          <p:cNvSpPr/>
          <p:nvPr/>
        </p:nvSpPr>
        <p:spPr>
          <a:xfrm>
            <a:off x="235040" y="3212034"/>
            <a:ext cx="11407461" cy="1877437"/>
          </a:xfrm>
          <a:prstGeom prst="rect">
            <a:avLst/>
          </a:prstGeom>
        </p:spPr>
        <p:txBody>
          <a:bodyPr wrap="square">
            <a:spAutoFit/>
          </a:bodyPr>
          <a:lstStyle/>
          <a:p>
            <a:pPr marL="285750" indent="-285750">
              <a:buFont typeface="Arial" panose="020B0604020202020204" pitchFamily="34" charset="0"/>
              <a:buChar char="•"/>
            </a:pPr>
            <a:r>
              <a:rPr lang="es-CO" dirty="0" smtClean="0">
                <a:solidFill>
                  <a:srgbClr val="FFFF00"/>
                </a:solidFill>
              </a:rPr>
              <a:t>A </a:t>
            </a:r>
            <a:r>
              <a:rPr lang="es-CO" dirty="0">
                <a:solidFill>
                  <a:srgbClr val="FFFF00"/>
                </a:solidFill>
              </a:rPr>
              <a:t>PARTIR DEL DÍA LUNES </a:t>
            </a:r>
            <a:r>
              <a:rPr lang="es-CO" dirty="0" smtClean="0">
                <a:solidFill>
                  <a:srgbClr val="FFFF00"/>
                </a:solidFill>
              </a:rPr>
              <a:t>PODRÁN </a:t>
            </a:r>
            <a:r>
              <a:rPr lang="es-CO" dirty="0">
                <a:solidFill>
                  <a:srgbClr val="FFFF00"/>
                </a:solidFill>
              </a:rPr>
              <a:t>DESCARGAR ESTE CONTENIDO INGRESANDO A LA </a:t>
            </a:r>
            <a:r>
              <a:rPr lang="es-CO" dirty="0" smtClean="0">
                <a:solidFill>
                  <a:srgbClr val="FFFF00"/>
                </a:solidFill>
              </a:rPr>
              <a:t>PAGINA</a:t>
            </a:r>
          </a:p>
          <a:p>
            <a:pPr marL="285750" indent="-285750">
              <a:buFont typeface="Arial" panose="020B0604020202020204" pitchFamily="34" charset="0"/>
              <a:buChar char="•"/>
            </a:pPr>
            <a:endParaRPr lang="es-CO" dirty="0"/>
          </a:p>
          <a:p>
            <a:pPr marL="285750" indent="-285750">
              <a:buFont typeface="Arial" panose="020B0604020202020204" pitchFamily="34" charset="0"/>
              <a:buChar char="•"/>
            </a:pPr>
            <a:r>
              <a:rPr lang="es-CO" sz="4000" dirty="0">
                <a:solidFill>
                  <a:srgbClr val="00FF00"/>
                </a:solidFill>
              </a:rPr>
              <a:t>http://themasterluigi.webnode.com.co/aplicaciones/contenido-cun/</a:t>
            </a:r>
            <a:endParaRPr lang="es-CO" dirty="0"/>
          </a:p>
        </p:txBody>
      </p:sp>
    </p:spTree>
    <p:extLst>
      <p:ext uri="{BB962C8B-B14F-4D97-AF65-F5344CB8AC3E}">
        <p14:creationId xmlns:p14="http://schemas.microsoft.com/office/powerpoint/2010/main" val="324977270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88620" y="474345"/>
            <a:ext cx="6244000" cy="6155531"/>
          </a:xfrm>
          <a:prstGeom prst="rect">
            <a:avLst/>
          </a:prstGeom>
        </p:spPr>
        <p:txBody>
          <a:bodyPr wrap="square">
            <a:spAutoFit/>
          </a:bodyPr>
          <a:lstStyle/>
          <a:p>
            <a:pPr algn="just"/>
            <a:r>
              <a:rPr lang="es-CO" sz="2000" b="0" i="0" dirty="0" smtClean="0">
                <a:solidFill>
                  <a:srgbClr val="FFFF00"/>
                </a:solidFill>
                <a:effectLst/>
                <a:latin typeface="Arial" panose="020B0604020202020204" pitchFamily="34" charset="0"/>
              </a:rPr>
              <a:t>El enfoque típico de la escuela de la administración científica es el énfasis en las tareas. El nombre administración científica se debe al intento de aplicar los métodos de la ciencia a los problemas de la administración, con el fin de alcanzar elevada eficiencia industrial. Los principales métodos científicos aplicables a los problemas de la administración son la observación y la medición. La escuela de la administración científica fue iniciada en el comienzo de este siglo por el ingeniero mecánico americano Frederick W. Taylor, considerado el fundador de la moderna TGA.</a:t>
            </a:r>
          </a:p>
          <a:p>
            <a:pPr algn="just"/>
            <a:r>
              <a:rPr lang="es-CO" sz="2000" b="0" i="0" dirty="0" smtClean="0">
                <a:solidFill>
                  <a:srgbClr val="FFFF00"/>
                </a:solidFill>
                <a:effectLst/>
                <a:latin typeface="Arial" panose="020B0604020202020204" pitchFamily="34" charset="0"/>
              </a:rPr>
              <a:t>A Esta Corriente se le llama Administración Científica Por la Racionalización que hace de los dos métodos de ingeniería aplicados a la administración y debido a que desarrollan investigaciones experimentales orientadas hacia el rendimiento del obrero.</a:t>
            </a:r>
          </a:p>
          <a:p>
            <a:r>
              <a:rPr lang="es-CO" b="0" i="0" dirty="0" smtClean="0">
                <a:solidFill>
                  <a:srgbClr val="000000"/>
                </a:solidFill>
                <a:effectLst/>
                <a:latin typeface="Arial" panose="020B0604020202020204" pitchFamily="34" charset="0"/>
              </a:rPr>
              <a:t/>
            </a:r>
            <a:br>
              <a:rPr lang="es-CO" b="0" i="0" dirty="0" smtClean="0">
                <a:solidFill>
                  <a:srgbClr val="000000"/>
                </a:solidFill>
                <a:effectLst/>
                <a:latin typeface="Arial" panose="020B0604020202020204" pitchFamily="34" charset="0"/>
              </a:rPr>
            </a:br>
            <a:r>
              <a:rPr lang="es-CO" b="0" i="0" dirty="0" smtClean="0">
                <a:solidFill>
                  <a:srgbClr val="000000"/>
                </a:solidFill>
                <a:effectLst/>
                <a:latin typeface="Arial" panose="020B0604020202020204" pitchFamily="34" charset="0"/>
              </a:rPr>
              <a:t/>
            </a:r>
            <a:br>
              <a:rPr lang="es-CO" b="0" i="0" dirty="0" smtClean="0">
                <a:solidFill>
                  <a:srgbClr val="000000"/>
                </a:solidFill>
                <a:effectLst/>
                <a:latin typeface="Arial" panose="020B0604020202020204" pitchFamily="34" charset="0"/>
              </a:rPr>
            </a:br>
            <a:endParaRPr lang="es-CO" dirty="0"/>
          </a:p>
        </p:txBody>
      </p:sp>
      <p:pic>
        <p:nvPicPr>
          <p:cNvPr id="6" name="Picture 2" descr="http://3.bp.blogspot.com/--_cSMOAgyZY/TknrxgLHC_I/AAAAAAAAABI/_aW8E5e9F_E/s1600/TEORIA+CIENTIFIC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5651" y="1691225"/>
            <a:ext cx="5025980" cy="2982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838694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403796" y="191010"/>
            <a:ext cx="10032643" cy="6309420"/>
          </a:xfrm>
          <a:prstGeom prst="rect">
            <a:avLst/>
          </a:prstGeom>
        </p:spPr>
        <p:txBody>
          <a:bodyPr wrap="square">
            <a:spAutoFit/>
          </a:bodyPr>
          <a:lstStyle/>
          <a:p>
            <a:pPr algn="ctr"/>
            <a:r>
              <a:rPr lang="es-CO" sz="4400" dirty="0" smtClean="0">
                <a:solidFill>
                  <a:srgbClr val="FFFF00"/>
                </a:solidFill>
                <a:latin typeface="Arial" panose="020B0604020202020204" pitchFamily="34" charset="0"/>
                <a:cs typeface="Arial" panose="020B0604020202020204" pitchFamily="34" charset="0"/>
              </a:rPr>
              <a:t>CARACTERÍSTICAS</a:t>
            </a: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Salarios altos y bajos costos unitarios de producción.</a:t>
            </a:r>
          </a:p>
          <a:p>
            <a:pPr marL="342900" indent="-34290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Aplicar métodos científicos al problema global, con el fin de formular principios y establecer procesos estandarizados.</a:t>
            </a:r>
          </a:p>
          <a:p>
            <a:pPr marL="342900" indent="-34290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Los empleados deben ser dispuestos científicamente en servicios o puestos de trabajo donde los materiales y las condiciones laborales sean seleccionados con criterios científicos, para que así las normas sean cumplidas.</a:t>
            </a:r>
          </a:p>
          <a:p>
            <a:pPr marL="342900" indent="-34290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Los empleados deben ser entrenados científicamente para perfeccionar sus aptitudes.</a:t>
            </a:r>
          </a:p>
          <a:p>
            <a:pPr marL="342900" indent="-34290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Debe cultivarse una atmósfera cordial de cooperación entre la gerencia y los trabajadores.</a:t>
            </a:r>
          </a:p>
          <a:p>
            <a:pPr marL="342900" indent="-34290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La racionalización del trabajo productivo debería estar acompañada por una estructura general de la empresa que hiciese coherente la aplicación de sus principios.</a:t>
            </a:r>
          </a:p>
        </p:txBody>
      </p:sp>
    </p:spTree>
    <p:extLst>
      <p:ext uri="{BB962C8B-B14F-4D97-AF65-F5344CB8AC3E}">
        <p14:creationId xmlns:p14="http://schemas.microsoft.com/office/powerpoint/2010/main" val="69155987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40913" y="58847"/>
            <a:ext cx="11011435" cy="7048083"/>
          </a:xfrm>
          <a:prstGeom prst="rect">
            <a:avLst/>
          </a:prstGeom>
        </p:spPr>
        <p:txBody>
          <a:bodyPr wrap="square">
            <a:spAutoFit/>
          </a:bodyPr>
          <a:lstStyle/>
          <a:p>
            <a:r>
              <a:rPr lang="es-CO" sz="4000" dirty="0" smtClean="0">
                <a:solidFill>
                  <a:srgbClr val="FFFF00"/>
                </a:solidFill>
                <a:latin typeface="Arial" panose="020B0604020202020204" pitchFamily="34" charset="0"/>
                <a:cs typeface="Arial" panose="020B0604020202020204" pitchFamily="34" charset="0"/>
              </a:rPr>
              <a:t>PRINCIPIOS DE LA ADMINISTRACIÓN CIENTÍFICA</a:t>
            </a:r>
          </a:p>
          <a:p>
            <a:r>
              <a:rPr lang="es-CO" sz="2000" dirty="0" smtClean="0">
                <a:solidFill>
                  <a:srgbClr val="FFFF00"/>
                </a:solidFill>
                <a:latin typeface="Arial" panose="020B0604020202020204" pitchFamily="34" charset="0"/>
                <a:cs typeface="Arial" panose="020B0604020202020204" pitchFamily="34" charset="0"/>
              </a:rPr>
              <a:t>Principios de la administración científica de Taylor.</a:t>
            </a:r>
          </a:p>
          <a:p>
            <a:pPr algn="just"/>
            <a:r>
              <a:rPr lang="es-CO" sz="2000" dirty="0" smtClean="0">
                <a:solidFill>
                  <a:srgbClr val="FFFF00"/>
                </a:solidFill>
                <a:latin typeface="Arial" panose="020B0604020202020204" pitchFamily="34" charset="0"/>
                <a:cs typeface="Arial" panose="020B0604020202020204" pitchFamily="34" charset="0"/>
              </a:rPr>
              <a:t>Para Taylor, la gerencia adquirió nuevas atribuciones y responsabilidades descritas por los cuatro principios siguientes:</a:t>
            </a:r>
          </a:p>
          <a:p>
            <a:endParaRPr lang="es-CO" sz="2000" dirty="0" smtClean="0">
              <a:solidFill>
                <a:srgbClr val="FFFF00"/>
              </a:solidFill>
              <a:latin typeface="Arial" panose="020B0604020202020204" pitchFamily="34" charset="0"/>
              <a:cs typeface="Arial" panose="020B0604020202020204" pitchFamily="34" charset="0"/>
            </a:endParaRPr>
          </a:p>
          <a:p>
            <a:pPr marL="342900" indent="-342900" algn="just">
              <a:buAutoNum type="arabicPeriod"/>
            </a:pPr>
            <a:r>
              <a:rPr lang="es-CO" sz="2000" dirty="0" smtClean="0">
                <a:solidFill>
                  <a:srgbClr val="FFFF00"/>
                </a:solidFill>
                <a:latin typeface="Arial" panose="020B0604020202020204" pitchFamily="34" charset="0"/>
                <a:cs typeface="Arial" panose="020B0604020202020204" pitchFamily="34" charset="0"/>
              </a:rPr>
              <a:t>Principio de planeamiento: sustituir en el trabajo el criterio individual del operario, la improvisación y la actuación empírico-práctica por los métodos basados en procedimientos científicos. Sustituir la improvisación por la ciencia, mediante la planeación del método.</a:t>
            </a:r>
          </a:p>
          <a:p>
            <a:pPr algn="just"/>
            <a:endParaRPr lang="es-CO" sz="2000" dirty="0" smtClean="0">
              <a:solidFill>
                <a:srgbClr val="FFFF00"/>
              </a:solidFill>
              <a:latin typeface="Arial" panose="020B0604020202020204" pitchFamily="34" charset="0"/>
              <a:cs typeface="Arial" panose="020B0604020202020204" pitchFamily="34" charset="0"/>
            </a:endParaRPr>
          </a:p>
          <a:p>
            <a:pPr algn="just"/>
            <a:r>
              <a:rPr lang="es-CO" sz="2000" dirty="0" smtClean="0">
                <a:solidFill>
                  <a:srgbClr val="FFFF00"/>
                </a:solidFill>
                <a:latin typeface="Arial" panose="020B0604020202020204" pitchFamily="34" charset="0"/>
                <a:cs typeface="Arial" panose="020B0604020202020204" pitchFamily="34" charset="0"/>
              </a:rPr>
              <a:t>2. Principio de la preparación / planeación: seleccionar científicamente a los trabajadores de acuerdo con sus aptitudes y prepararlos, entrenarlos para producir más y mejor, de acuerdo con el método planeado.</a:t>
            </a:r>
          </a:p>
          <a:p>
            <a:endParaRPr lang="es-CO" sz="2000" dirty="0" smtClean="0">
              <a:solidFill>
                <a:srgbClr val="FFFF00"/>
              </a:solidFill>
              <a:latin typeface="Arial" panose="020B0604020202020204" pitchFamily="34" charset="0"/>
              <a:cs typeface="Arial" panose="020B0604020202020204" pitchFamily="34" charset="0"/>
            </a:endParaRPr>
          </a:p>
          <a:p>
            <a:pPr algn="just"/>
            <a:r>
              <a:rPr lang="es-CO" sz="2000" dirty="0" smtClean="0">
                <a:solidFill>
                  <a:srgbClr val="FFFF00"/>
                </a:solidFill>
                <a:latin typeface="Arial" panose="020B0604020202020204" pitchFamily="34" charset="0"/>
                <a:cs typeface="Arial" panose="020B0604020202020204" pitchFamily="34" charset="0"/>
              </a:rPr>
              <a:t>3. Principio del control: controlar el trabajo para certificar que el mismo esta siendo ejecutado de acuerdo con las normas establecidas y según el plan previsto.</a:t>
            </a:r>
          </a:p>
          <a:p>
            <a:endParaRPr lang="es-CO" sz="2000" dirty="0" smtClean="0">
              <a:solidFill>
                <a:srgbClr val="FFFF00"/>
              </a:solidFill>
              <a:latin typeface="Arial" panose="020B0604020202020204" pitchFamily="34" charset="0"/>
              <a:cs typeface="Arial" panose="020B0604020202020204" pitchFamily="34" charset="0"/>
            </a:endParaRPr>
          </a:p>
          <a:p>
            <a:pPr algn="just"/>
            <a:r>
              <a:rPr lang="es-CO" sz="2000" dirty="0" smtClean="0">
                <a:solidFill>
                  <a:srgbClr val="FFFF00"/>
                </a:solidFill>
                <a:latin typeface="Arial" panose="020B0604020202020204" pitchFamily="34" charset="0"/>
                <a:cs typeface="Arial" panose="020B0604020202020204" pitchFamily="34" charset="0"/>
              </a:rPr>
              <a:t>4. Principio de la ejecución: distribuir distintamente las atribuciones y las responsabilidades, para que la ejecución del trabajo sea disciplinada.</a:t>
            </a:r>
          </a:p>
          <a:p>
            <a:endParaRPr lang="es-CO" dirty="0" smtClean="0"/>
          </a:p>
          <a:p>
            <a:endParaRPr lang="es-CO" dirty="0" smtClean="0"/>
          </a:p>
        </p:txBody>
      </p:sp>
    </p:spTree>
    <p:extLst>
      <p:ext uri="{BB962C8B-B14F-4D97-AF65-F5344CB8AC3E}">
        <p14:creationId xmlns:p14="http://schemas.microsoft.com/office/powerpoint/2010/main" val="278232291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450763" y="364565"/>
            <a:ext cx="11320528" cy="6555641"/>
          </a:xfrm>
          <a:prstGeom prst="rect">
            <a:avLst/>
          </a:prstGeom>
        </p:spPr>
        <p:txBody>
          <a:bodyPr wrap="square">
            <a:spAutoFit/>
          </a:bodyPr>
          <a:lstStyle/>
          <a:p>
            <a:r>
              <a:rPr lang="es-CO" sz="4000" dirty="0" smtClean="0">
                <a:solidFill>
                  <a:srgbClr val="FFFF00"/>
                </a:solidFill>
                <a:latin typeface="Arial" panose="020B0604020202020204" pitchFamily="34" charset="0"/>
                <a:cs typeface="Arial" panose="020B0604020202020204" pitchFamily="34" charset="0"/>
              </a:rPr>
              <a:t>PRINCIPIOS</a:t>
            </a:r>
            <a:r>
              <a:rPr lang="es-CO" sz="4400" dirty="0" smtClean="0">
                <a:solidFill>
                  <a:srgbClr val="FFFF00"/>
                </a:solidFill>
                <a:latin typeface="Arial" panose="020B0604020202020204" pitchFamily="34" charset="0"/>
                <a:cs typeface="Arial" panose="020B0604020202020204" pitchFamily="34" charset="0"/>
              </a:rPr>
              <a:t> BÁSICOS DE FORD</a:t>
            </a:r>
          </a:p>
          <a:p>
            <a:pPr algn="just"/>
            <a:r>
              <a:rPr lang="es-CO" sz="2000" dirty="0" smtClean="0">
                <a:solidFill>
                  <a:srgbClr val="FFFF00"/>
                </a:solidFill>
                <a:latin typeface="Arial" panose="020B0604020202020204" pitchFamily="34" charset="0"/>
                <a:cs typeface="Arial" panose="020B0604020202020204" pitchFamily="34" charset="0"/>
              </a:rPr>
              <a:t>Utilizó un sistema de integración vertical y horizontal, produciendo desde la materia prima inicial hasta el producto final, además de una cadena de distribución comercial a través de agencias propias. Hizo una de las mayores fortunas del mundo gracias al constante perfeccionamiento de sus métodos, procesos y productos. A través de la racionalización de la producción creó la línea de montaje, lo que le permitió la producción en serie, esto es, el moderno método que permite fabricar grandes cantidades de un determinado producto estandarizado.</a:t>
            </a:r>
          </a:p>
          <a:p>
            <a:r>
              <a:rPr lang="es-CO" sz="2000" dirty="0" smtClean="0">
                <a:solidFill>
                  <a:srgbClr val="FFFF00"/>
                </a:solidFill>
                <a:latin typeface="Arial" panose="020B0604020202020204" pitchFamily="34" charset="0"/>
                <a:cs typeface="Arial" panose="020B0604020202020204" pitchFamily="34" charset="0"/>
              </a:rPr>
              <a:t>Ford adoptó tres principios básicos:    </a:t>
            </a:r>
          </a:p>
          <a:p>
            <a:pPr marL="285750" indent="-285750">
              <a:buFont typeface="Wingdings" panose="05000000000000000000" pitchFamily="2" charset="2"/>
              <a:buChar char="v"/>
            </a:pPr>
            <a:endParaRPr lang="es-CO" sz="2000" dirty="0">
              <a:solidFill>
                <a:srgbClr val="FFFF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Principio de intensificación: consiste en disminuir el tiempo de producción con el empleo inmediato de los equipos y de la materia prima y la rápida colocación del producto en el mercado.</a:t>
            </a:r>
          </a:p>
          <a:p>
            <a:pPr marL="285750" indent="-28575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Principio de la economicidad: consiste en reducir al mínimo el volumen de materia prima en transformación.</a:t>
            </a:r>
          </a:p>
          <a:p>
            <a:pPr marL="285750" indent="-285750">
              <a:buFont typeface="Wingdings" panose="05000000000000000000" pitchFamily="2" charset="2"/>
              <a:buChar char="v"/>
            </a:pPr>
            <a:endParaRPr lang="es-CO" sz="2000" dirty="0" smtClean="0">
              <a:solidFill>
                <a:srgbClr val="FFFF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CO" sz="2000" dirty="0" smtClean="0">
                <a:solidFill>
                  <a:srgbClr val="FFFF00"/>
                </a:solidFill>
                <a:latin typeface="Arial" panose="020B0604020202020204" pitchFamily="34" charset="0"/>
                <a:cs typeface="Arial" panose="020B0604020202020204" pitchFamily="34" charset="0"/>
              </a:rPr>
              <a:t>Principio de la productividad: consiste en aumentar la capacidad de producción del hombre en el mismo período (productividad) mediante la especialización y la línea de montaje.</a:t>
            </a:r>
          </a:p>
          <a:p>
            <a:endParaRPr lang="es-CO" dirty="0" smtClean="0">
              <a:solidFill>
                <a:srgbClr val="FFFF00"/>
              </a:solidFill>
              <a:latin typeface="Arial" panose="020B0604020202020204" pitchFamily="34" charset="0"/>
              <a:cs typeface="Arial" panose="020B0604020202020204" pitchFamily="34" charset="0"/>
            </a:endParaRPr>
          </a:p>
          <a:p>
            <a:endParaRPr lang="es-CO" dirty="0" smtClean="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217762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27467" y="563797"/>
            <a:ext cx="5444544" cy="5570756"/>
          </a:xfrm>
          <a:prstGeom prst="rect">
            <a:avLst/>
          </a:prstGeom>
        </p:spPr>
        <p:txBody>
          <a:bodyPr wrap="square">
            <a:spAutoFit/>
          </a:bodyPr>
          <a:lstStyle/>
          <a:p>
            <a:r>
              <a:rPr lang="es-CO" sz="4000" dirty="0" smtClean="0">
                <a:solidFill>
                  <a:srgbClr val="FFFF00"/>
                </a:solidFill>
                <a:latin typeface="Arial" panose="020B0604020202020204" pitchFamily="34" charset="0"/>
                <a:cs typeface="Arial" panose="020B0604020202020204" pitchFamily="34" charset="0"/>
              </a:rPr>
              <a:t>FREDERICK TAYLOR</a:t>
            </a:r>
          </a:p>
          <a:p>
            <a:pPr algn="just"/>
            <a:r>
              <a:rPr lang="es-CO" sz="2000" dirty="0" smtClean="0">
                <a:solidFill>
                  <a:srgbClr val="FFFF00"/>
                </a:solidFill>
                <a:latin typeface="Arial" panose="020B0604020202020204" pitchFamily="34" charset="0"/>
                <a:cs typeface="Arial" panose="020B0604020202020204" pitchFamily="34" charset="0"/>
              </a:rPr>
              <a:t>Fue uno de los principales exponentes del cientificismo, nace en Filadelfia en el año de 1856 y muere en 1915.    Ingresó a una compañía que fabricaba lingotes de acero en la época de depreciación en los EE.UU. ocupando el puesto de obrero y luego pasando por los demás niveles llegó al puesto mas alto.  </a:t>
            </a:r>
          </a:p>
          <a:p>
            <a:pPr algn="just"/>
            <a:r>
              <a:rPr lang="es-CO" sz="2000" dirty="0" smtClean="0">
                <a:solidFill>
                  <a:srgbClr val="FFFF00"/>
                </a:solidFill>
                <a:latin typeface="Arial" panose="020B0604020202020204" pitchFamily="34" charset="0"/>
                <a:cs typeface="Arial" panose="020B0604020202020204" pitchFamily="34" charset="0"/>
              </a:rPr>
              <a:t>A el se debe que la administración se haya empezado a estudiar como materia separada y así poder aplicar la ciencia sobre ella para mejoraría de resultados, es también conocido como el "Padre de la Administración Científica".</a:t>
            </a:r>
          </a:p>
          <a:p>
            <a:endParaRPr lang="es-CO" dirty="0" smtClean="0"/>
          </a:p>
          <a:p>
            <a:endParaRPr lang="es-CO" dirty="0" smtClean="0"/>
          </a:p>
        </p:txBody>
      </p:sp>
      <p:pic>
        <p:nvPicPr>
          <p:cNvPr id="3074" name="Picture 2" descr="http://www.biografiasyvidas.com/biografia/t/fotos/taylor_frederick_winslo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6563" y="1186192"/>
            <a:ext cx="5178973" cy="4325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39158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14648" y="297829"/>
            <a:ext cx="7319494" cy="4924425"/>
          </a:xfrm>
          <a:prstGeom prst="rect">
            <a:avLst/>
          </a:prstGeom>
        </p:spPr>
        <p:txBody>
          <a:bodyPr wrap="square">
            <a:spAutoFit/>
          </a:bodyPr>
          <a:lstStyle/>
          <a:p>
            <a:r>
              <a:rPr lang="es-CO" sz="4000" dirty="0" smtClean="0">
                <a:solidFill>
                  <a:srgbClr val="FFFF00"/>
                </a:solidFill>
                <a:latin typeface="Arial" panose="020B0604020202020204" pitchFamily="34" charset="0"/>
                <a:cs typeface="Arial" panose="020B0604020202020204" pitchFamily="34" charset="0"/>
              </a:rPr>
              <a:t>LA ADMINISTRACIÓN COMO CIENCIA</a:t>
            </a:r>
          </a:p>
          <a:p>
            <a:pPr algn="just"/>
            <a:r>
              <a:rPr lang="es-CO" dirty="0" smtClean="0">
                <a:solidFill>
                  <a:srgbClr val="FFFF00"/>
                </a:solidFill>
                <a:latin typeface="Arial" panose="020B0604020202020204" pitchFamily="34" charset="0"/>
                <a:cs typeface="Arial" panose="020B0604020202020204" pitchFamily="34" charset="0"/>
              </a:rPr>
              <a:t>Para Taylor, la organización y la administración deben estudiarse y tratarse científica y no empíricamente. La improvisación debe ceder en lugar a la planeación, y el empirismo a la ciencia. Taylor pretendía elaborar una ciencia de la administración. Como </a:t>
            </a:r>
            <a:r>
              <a:rPr lang="es-CO" dirty="0" smtClean="0">
                <a:solidFill>
                  <a:srgbClr val="FFFF00"/>
                </a:solidFill>
                <a:latin typeface="Arial" panose="020B0604020202020204" pitchFamily="34" charset="0"/>
                <a:cs typeface="Arial" panose="020B0604020202020204" pitchFamily="34" charset="0"/>
              </a:rPr>
              <a:t>pionero La </a:t>
            </a:r>
            <a:r>
              <a:rPr lang="es-CO" dirty="0" smtClean="0">
                <a:solidFill>
                  <a:srgbClr val="FFFF00"/>
                </a:solidFill>
                <a:latin typeface="Arial" panose="020B0604020202020204" pitchFamily="34" charset="0"/>
                <a:cs typeface="Arial" panose="020B0604020202020204" pitchFamily="34" charset="0"/>
              </a:rPr>
              <a:t>administración como ciencia</a:t>
            </a:r>
          </a:p>
          <a:p>
            <a:pPr algn="just"/>
            <a:r>
              <a:rPr lang="es-CO" dirty="0" smtClean="0">
                <a:solidFill>
                  <a:srgbClr val="FFFF00"/>
                </a:solidFill>
                <a:latin typeface="Arial" panose="020B0604020202020204" pitchFamily="34" charset="0"/>
                <a:cs typeface="Arial" panose="020B0604020202020204" pitchFamily="34" charset="0"/>
              </a:rPr>
              <a:t>Para Taylor, la organización y la administración deben estudiarse y tratarse científica y no empíricamente. La improvisación debe ceder en lugar a la </a:t>
            </a:r>
            <a:r>
              <a:rPr lang="es-CO" dirty="0" smtClean="0">
                <a:solidFill>
                  <a:srgbClr val="FFFF00"/>
                </a:solidFill>
                <a:latin typeface="Arial" panose="020B0604020202020204" pitchFamily="34" charset="0"/>
                <a:cs typeface="Arial" panose="020B0604020202020204" pitchFamily="34" charset="0"/>
              </a:rPr>
              <a:t>planeación, </a:t>
            </a:r>
            <a:r>
              <a:rPr lang="es-CO" dirty="0" smtClean="0">
                <a:solidFill>
                  <a:srgbClr val="FFFF00"/>
                </a:solidFill>
                <a:latin typeface="Arial" panose="020B0604020202020204" pitchFamily="34" charset="0"/>
                <a:cs typeface="Arial" panose="020B0604020202020204" pitchFamily="34" charset="0"/>
              </a:rPr>
              <a:t>y el empirismo a la ciencia. Taylor pretendía elaborar una ciencia de la administración. Como pionero, el mayor merito de Taylor esta realmente en que contribuyó a:</a:t>
            </a:r>
          </a:p>
          <a:p>
            <a:pPr algn="just"/>
            <a:r>
              <a:rPr lang="es-CO" dirty="0" smtClean="0">
                <a:solidFill>
                  <a:srgbClr val="FFFF00"/>
                </a:solidFill>
                <a:latin typeface="Arial" panose="020B0604020202020204" pitchFamily="34" charset="0"/>
                <a:cs typeface="Arial" panose="020B0604020202020204" pitchFamily="34" charset="0"/>
              </a:rPr>
              <a:t>Que se abordase de manera sistemática el estudio de la organización, lo cual solo revoluciono por completo la empresa, sino que tuvo gran impacto en la administración</a:t>
            </a:r>
            <a:r>
              <a:rPr lang="es-CO" dirty="0" smtClean="0">
                <a:solidFill>
                  <a:srgbClr val="FFFF00"/>
                </a:solidFill>
                <a:latin typeface="Arial" panose="020B0604020202020204" pitchFamily="34" charset="0"/>
                <a:cs typeface="Arial" panose="020B0604020202020204" pitchFamily="34" charset="0"/>
              </a:rPr>
              <a:t>. </a:t>
            </a:r>
            <a:endParaRPr lang="es-CO" dirty="0">
              <a:solidFill>
                <a:srgbClr val="FFFF00"/>
              </a:solidFill>
              <a:latin typeface="Arial" panose="020B0604020202020204" pitchFamily="34" charset="0"/>
              <a:cs typeface="Arial" panose="020B0604020202020204" pitchFamily="34" charset="0"/>
            </a:endParaRPr>
          </a:p>
        </p:txBody>
      </p:sp>
      <p:pic>
        <p:nvPicPr>
          <p:cNvPr id="4098" name="Picture 2" descr="http://3.bp.blogspot.com/-GxqsTDZ0EwA/UL-Ax96avWI/AAAAAAAAASc/FMG2HPQhl7g/s1600/CIENTIFIC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4142" y="1774232"/>
            <a:ext cx="4545214" cy="3079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41765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39649" y="458299"/>
            <a:ext cx="10552092" cy="5016758"/>
          </a:xfrm>
          <a:prstGeom prst="rect">
            <a:avLst/>
          </a:prstGeom>
        </p:spPr>
        <p:txBody>
          <a:bodyPr wrap="square">
            <a:spAutoFit/>
          </a:bodyPr>
          <a:lstStyle/>
          <a:p>
            <a:pPr algn="just"/>
            <a:r>
              <a:rPr lang="es-CO" sz="2000" dirty="0" smtClean="0">
                <a:solidFill>
                  <a:srgbClr val="FFFF00"/>
                </a:solidFill>
                <a:latin typeface="Arial" panose="020B0604020202020204" pitchFamily="34" charset="0"/>
                <a:cs typeface="Arial" panose="020B0604020202020204" pitchFamily="34" charset="0"/>
              </a:rPr>
              <a:t>Taylor contempla La administración científica </a:t>
            </a:r>
            <a:r>
              <a:rPr lang="es-CO" sz="2000" dirty="0" smtClean="0">
                <a:solidFill>
                  <a:srgbClr val="FFFF00"/>
                </a:solidFill>
                <a:latin typeface="Arial" panose="020B0604020202020204" pitchFamily="34" charset="0"/>
                <a:cs typeface="Arial" panose="020B0604020202020204" pitchFamily="34" charset="0"/>
              </a:rPr>
              <a:t>como </a:t>
            </a:r>
            <a:r>
              <a:rPr lang="es-CO" sz="2000" dirty="0" smtClean="0">
                <a:solidFill>
                  <a:srgbClr val="FFFF00"/>
                </a:solidFill>
                <a:latin typeface="Arial" panose="020B0604020202020204" pitchFamily="34" charset="0"/>
                <a:cs typeface="Arial" panose="020B0604020202020204" pitchFamily="34" charset="0"/>
              </a:rPr>
              <a:t>una combinación global que puede resumirse así:</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Ciencia en vez de empirismo</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Armonía en vez de discordia</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Rendimiento máximo en vez de producción reducida</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Desarrollo de cada hombre para alcanzar mejor eficiencia y prosperidad</a:t>
            </a:r>
          </a:p>
          <a:p>
            <a:pPr algn="just"/>
            <a:r>
              <a:rPr lang="es-CO" sz="2000" dirty="0" smtClean="0">
                <a:solidFill>
                  <a:srgbClr val="FFFF00"/>
                </a:solidFill>
                <a:latin typeface="Arial" panose="020B0604020202020204" pitchFamily="34" charset="0"/>
                <a:cs typeface="Arial" panose="020B0604020202020204" pitchFamily="34" charset="0"/>
              </a:rPr>
              <a:t>Para Taylor, los elementos de aplicación de la administración científica son:</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Estudio de tiempo y estándares de producción</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Supervisión funcional</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Estandarización de herramientas e instrumentos</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Planeación de tareas y cargos</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Principio de excepción</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Utilización de la regla de cálculo e instrumentos destinados a economizar tiempo</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Ficha de instrucciones</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Incentivo de producción por la ejecución eficiente de las tareas</a:t>
            </a:r>
          </a:p>
          <a:p>
            <a:pPr marL="285750" indent="-285750" algn="just">
              <a:buFont typeface="Wingdings" panose="05000000000000000000" pitchFamily="2" charset="2"/>
              <a:buChar char="ü"/>
            </a:pPr>
            <a:r>
              <a:rPr lang="es-CO" sz="2000" dirty="0" smtClean="0">
                <a:solidFill>
                  <a:srgbClr val="FFFF00"/>
                </a:solidFill>
                <a:latin typeface="Arial" panose="020B0604020202020204" pitchFamily="34" charset="0"/>
                <a:cs typeface="Arial" panose="020B0604020202020204" pitchFamily="34" charset="0"/>
              </a:rPr>
              <a:t>Diseño de la rutina de trabajo</a:t>
            </a:r>
            <a:endParaRPr lang="es-CO" sz="20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182346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2619" y="455592"/>
            <a:ext cx="10131425" cy="383146"/>
          </a:xfrm>
        </p:spPr>
        <p:txBody>
          <a:bodyPr>
            <a:noAutofit/>
          </a:bodyPr>
          <a:lstStyle/>
          <a:p>
            <a:r>
              <a:rPr lang="es-CO" sz="4000" dirty="0">
                <a:solidFill>
                  <a:srgbClr val="FFFF00"/>
                </a:solidFill>
                <a:latin typeface="Arial" panose="020B0604020202020204" pitchFamily="34" charset="0"/>
                <a:cs typeface="Arial" panose="020B0604020202020204" pitchFamily="34" charset="0"/>
              </a:rPr>
              <a:t>Frank y </a:t>
            </a:r>
            <a:r>
              <a:rPr lang="es-CO" sz="4000" dirty="0" err="1">
                <a:solidFill>
                  <a:srgbClr val="FFFF00"/>
                </a:solidFill>
                <a:latin typeface="Arial" panose="020B0604020202020204" pitchFamily="34" charset="0"/>
                <a:cs typeface="Arial" panose="020B0604020202020204" pitchFamily="34" charset="0"/>
              </a:rPr>
              <a:t>Lillian</a:t>
            </a:r>
            <a:r>
              <a:rPr lang="es-CO" sz="4000" dirty="0">
                <a:solidFill>
                  <a:srgbClr val="FFFF00"/>
                </a:solidFill>
                <a:latin typeface="Arial" panose="020B0604020202020204" pitchFamily="34" charset="0"/>
                <a:cs typeface="Arial" panose="020B0604020202020204" pitchFamily="34" charset="0"/>
              </a:rPr>
              <a:t> </a:t>
            </a:r>
            <a:r>
              <a:rPr lang="es-CO" sz="4000" dirty="0" err="1">
                <a:solidFill>
                  <a:srgbClr val="FFFF00"/>
                </a:solidFill>
                <a:latin typeface="Arial" panose="020B0604020202020204" pitchFamily="34" charset="0"/>
                <a:cs typeface="Arial" panose="020B0604020202020204" pitchFamily="34" charset="0"/>
              </a:rPr>
              <a:t>Gilbreth</a:t>
            </a:r>
            <a:r>
              <a:rPr lang="es-CO" sz="4000" dirty="0">
                <a:solidFill>
                  <a:srgbClr val="FFFF00"/>
                </a:solidFill>
              </a:rPr>
              <a:t/>
            </a:r>
            <a:br>
              <a:rPr lang="es-CO" sz="4000" dirty="0">
                <a:solidFill>
                  <a:srgbClr val="FFFF00"/>
                </a:solidFill>
              </a:rPr>
            </a:br>
            <a:endParaRPr lang="es-CO" sz="4000" dirty="0">
              <a:solidFill>
                <a:srgbClr val="FFFF00"/>
              </a:solidFill>
            </a:endParaRPr>
          </a:p>
        </p:txBody>
      </p:sp>
      <p:sp>
        <p:nvSpPr>
          <p:cNvPr id="3" name="Marcador de contenido 2"/>
          <p:cNvSpPr>
            <a:spLocks noGrp="1"/>
          </p:cNvSpPr>
          <p:nvPr>
            <p:ph idx="1"/>
          </p:nvPr>
        </p:nvSpPr>
        <p:spPr>
          <a:xfrm>
            <a:off x="167425" y="1485245"/>
            <a:ext cx="7662930" cy="4709493"/>
          </a:xfrm>
        </p:spPr>
        <p:txBody>
          <a:bodyPr>
            <a:noAutofit/>
          </a:bodyPr>
          <a:lstStyle/>
          <a:p>
            <a:pPr marL="0" indent="0" algn="just">
              <a:spcAft>
                <a:spcPts val="0"/>
              </a:spcAft>
              <a:buNone/>
            </a:pPr>
            <a:r>
              <a:rPr lang="es-CO" sz="2000" dirty="0">
                <a:solidFill>
                  <a:srgbClr val="FFFF00"/>
                </a:solidFill>
                <a:latin typeface="Arial" panose="020B0604020202020204" pitchFamily="34" charset="0"/>
                <a:cs typeface="Arial" panose="020B0604020202020204" pitchFamily="34" charset="0"/>
              </a:rPr>
              <a:t>Lograron combinar un modelo único de conocimientos psicológicos de </a:t>
            </a:r>
            <a:r>
              <a:rPr lang="es-CO" sz="2000" dirty="0" err="1">
                <a:solidFill>
                  <a:srgbClr val="FFFF00"/>
                </a:solidFill>
                <a:latin typeface="Arial" panose="020B0604020202020204" pitchFamily="34" charset="0"/>
                <a:cs typeface="Arial" panose="020B0604020202020204" pitchFamily="34" charset="0"/>
              </a:rPr>
              <a:t>Lillian</a:t>
            </a:r>
            <a:r>
              <a:rPr lang="es-CO" sz="2000" dirty="0">
                <a:solidFill>
                  <a:srgbClr val="FFFF00"/>
                </a:solidFill>
                <a:latin typeface="Arial" panose="020B0604020202020204" pitchFamily="34" charset="0"/>
                <a:cs typeface="Arial" panose="020B0604020202020204" pitchFamily="34" charset="0"/>
              </a:rPr>
              <a:t> con los conocimientos de Frank en </a:t>
            </a:r>
            <a:r>
              <a:rPr lang="es-CO" sz="2000" dirty="0" err="1">
                <a:solidFill>
                  <a:srgbClr val="FFFF00"/>
                </a:solidFill>
                <a:latin typeface="Arial" panose="020B0604020202020204" pitchFamily="34" charset="0"/>
                <a:cs typeface="Arial" panose="020B0604020202020204" pitchFamily="34" charset="0"/>
              </a:rPr>
              <a:t>Ingenieria</a:t>
            </a:r>
            <a:r>
              <a:rPr lang="es-CO" sz="2000" dirty="0">
                <a:solidFill>
                  <a:srgbClr val="FFFF00"/>
                </a:solidFill>
                <a:latin typeface="Arial" panose="020B0604020202020204" pitchFamily="34" charset="0"/>
                <a:cs typeface="Arial" panose="020B0604020202020204" pitchFamily="34" charset="0"/>
              </a:rPr>
              <a:t>, para llevar a cabo un trabajo en el que </a:t>
            </a:r>
            <a:r>
              <a:rPr lang="es-CO" sz="2000" dirty="0" smtClean="0">
                <a:solidFill>
                  <a:srgbClr val="FFFF00"/>
                </a:solidFill>
                <a:latin typeface="Arial" panose="020B0604020202020204" pitchFamily="34" charset="0"/>
                <a:cs typeface="Arial" panose="020B0604020202020204" pitchFamily="34" charset="0"/>
              </a:rPr>
              <a:t>influye </a:t>
            </a:r>
            <a:r>
              <a:rPr lang="es-CO" sz="2000" dirty="0">
                <a:solidFill>
                  <a:srgbClr val="FFFF00"/>
                </a:solidFill>
                <a:latin typeface="Arial" panose="020B0604020202020204" pitchFamily="34" charset="0"/>
                <a:cs typeface="Arial" panose="020B0604020202020204" pitchFamily="34" charset="0"/>
              </a:rPr>
              <a:t>el factor humano</a:t>
            </a:r>
            <a:r>
              <a:rPr lang="es-CO" sz="2000" dirty="0" smtClean="0">
                <a:solidFill>
                  <a:srgbClr val="FFFF00"/>
                </a:solidFill>
                <a:latin typeface="Arial" panose="020B0604020202020204" pitchFamily="34" charset="0"/>
                <a:cs typeface="Arial" panose="020B0604020202020204" pitchFamily="34" charset="0"/>
              </a:rPr>
              <a:t>. Con </a:t>
            </a:r>
            <a:r>
              <a:rPr lang="es-CO" sz="2000" dirty="0">
                <a:solidFill>
                  <a:srgbClr val="FFFF00"/>
                </a:solidFill>
                <a:latin typeface="Arial" panose="020B0604020202020204" pitchFamily="34" charset="0"/>
                <a:cs typeface="Arial" panose="020B0604020202020204" pitchFamily="34" charset="0"/>
              </a:rPr>
              <a:t>ello los </a:t>
            </a:r>
            <a:r>
              <a:rPr lang="es-CO" sz="2000" dirty="0" err="1">
                <a:solidFill>
                  <a:srgbClr val="FFFF00"/>
                </a:solidFill>
                <a:latin typeface="Arial" panose="020B0604020202020204" pitchFamily="34" charset="0"/>
                <a:cs typeface="Arial" panose="020B0604020202020204" pitchFamily="34" charset="0"/>
              </a:rPr>
              <a:t>Gilbreth</a:t>
            </a:r>
            <a:r>
              <a:rPr lang="es-CO" sz="2000" dirty="0">
                <a:solidFill>
                  <a:srgbClr val="FFFF00"/>
                </a:solidFill>
                <a:latin typeface="Arial" panose="020B0604020202020204" pitchFamily="34" charset="0"/>
                <a:cs typeface="Arial" panose="020B0604020202020204" pitchFamily="34" charset="0"/>
              </a:rPr>
              <a:t> logran desarrollar la Ergonomía que busca como normas generales:</a:t>
            </a:r>
          </a:p>
          <a:p>
            <a:pPr marL="0" indent="0" algn="just">
              <a:spcAft>
                <a:spcPts val="0"/>
              </a:spcAft>
              <a:buNone/>
            </a:pPr>
            <a:r>
              <a:rPr lang="es-CO" sz="2000" dirty="0">
                <a:solidFill>
                  <a:srgbClr val="FFFF00"/>
                </a:solidFill>
                <a:latin typeface="Arial" panose="020B0604020202020204" pitchFamily="34" charset="0"/>
                <a:cs typeface="Arial" panose="020B0604020202020204" pitchFamily="34" charset="0"/>
              </a:rPr>
              <a:t>El mejor método de trabajo que permita al operario ejecutar las tareas en el menor tiempo con mayor facilidad y satisfacción</a:t>
            </a:r>
            <a:r>
              <a:rPr lang="es-CO" sz="2000" dirty="0" smtClean="0">
                <a:solidFill>
                  <a:srgbClr val="FFFF00"/>
                </a:solidFill>
                <a:latin typeface="Arial" panose="020B0604020202020204" pitchFamily="34" charset="0"/>
                <a:cs typeface="Arial" panose="020B0604020202020204" pitchFamily="34" charset="0"/>
              </a:rPr>
              <a:t>. La tarea </a:t>
            </a:r>
            <a:r>
              <a:rPr lang="es-CO" sz="2000" dirty="0">
                <a:solidFill>
                  <a:srgbClr val="FFFF00"/>
                </a:solidFill>
                <a:latin typeface="Arial" panose="020B0604020202020204" pitchFamily="34" charset="0"/>
                <a:cs typeface="Arial" panose="020B0604020202020204" pitchFamily="34" charset="0"/>
              </a:rPr>
              <a:t>debe proyectarse de manera que su ejecución requiera el gasto y la tensión física </a:t>
            </a:r>
            <a:r>
              <a:rPr lang="es-CO" sz="2000" dirty="0" smtClean="0">
                <a:solidFill>
                  <a:srgbClr val="FFFF00"/>
                </a:solidFill>
                <a:latin typeface="Arial" panose="020B0604020202020204" pitchFamily="34" charset="0"/>
                <a:cs typeface="Arial" panose="020B0604020202020204" pitchFamily="34" charset="0"/>
              </a:rPr>
              <a:t>mínima. Utilizaron </a:t>
            </a:r>
            <a:r>
              <a:rPr lang="es-CO" sz="2000" dirty="0">
                <a:solidFill>
                  <a:srgbClr val="FFFF00"/>
                </a:solidFill>
                <a:latin typeface="Arial" panose="020B0604020202020204" pitchFamily="34" charset="0"/>
                <a:cs typeface="Arial" panose="020B0604020202020204" pitchFamily="34" charset="0"/>
              </a:rPr>
              <a:t>el cine para analizar y mejorar secuencias y movimientos de trabajo</a:t>
            </a:r>
            <a:r>
              <a:rPr lang="es-CO" sz="2000" dirty="0" smtClean="0">
                <a:solidFill>
                  <a:srgbClr val="FFFF00"/>
                </a:solidFill>
                <a:latin typeface="Arial" panose="020B0604020202020204" pitchFamily="34" charset="0"/>
                <a:cs typeface="Arial" panose="020B0604020202020204" pitchFamily="34" charset="0"/>
              </a:rPr>
              <a:t>. Desarrollaron </a:t>
            </a:r>
            <a:r>
              <a:rPr lang="es-CO" sz="2000" dirty="0">
                <a:solidFill>
                  <a:srgbClr val="FFFF00"/>
                </a:solidFill>
                <a:latin typeface="Arial" panose="020B0604020202020204" pitchFamily="34" charset="0"/>
                <a:cs typeface="Arial" panose="020B0604020202020204" pitchFamily="34" charset="0"/>
              </a:rPr>
              <a:t>un código de símbolos para diagramar el flujo de análisis del proceso</a:t>
            </a:r>
            <a:r>
              <a:rPr lang="es-CO" sz="2000" dirty="0" smtClean="0">
                <a:solidFill>
                  <a:srgbClr val="FFFF00"/>
                </a:solidFill>
                <a:latin typeface="Arial" panose="020B0604020202020204" pitchFamily="34" charset="0"/>
                <a:cs typeface="Arial" panose="020B0604020202020204" pitchFamily="34" charset="0"/>
              </a:rPr>
              <a:t>. Elaboraron </a:t>
            </a:r>
            <a:r>
              <a:rPr lang="es-CO" sz="2000" dirty="0">
                <a:solidFill>
                  <a:srgbClr val="FFFF00"/>
                </a:solidFill>
                <a:latin typeface="Arial" panose="020B0604020202020204" pitchFamily="34" charset="0"/>
                <a:cs typeface="Arial" panose="020B0604020202020204" pitchFamily="34" charset="0"/>
              </a:rPr>
              <a:t>un modelo de labor administrativa, que denominaron proceso de trabajo</a:t>
            </a:r>
            <a:r>
              <a:rPr lang="es-CO" sz="2000" dirty="0" smtClean="0">
                <a:solidFill>
                  <a:srgbClr val="FFFF00"/>
                </a:solidFill>
                <a:latin typeface="Arial" panose="020B0604020202020204" pitchFamily="34" charset="0"/>
                <a:cs typeface="Arial" panose="020B0604020202020204" pitchFamily="34" charset="0"/>
              </a:rPr>
              <a:t>. Demostraron </a:t>
            </a:r>
            <a:r>
              <a:rPr lang="es-CO" sz="2000" dirty="0">
                <a:solidFill>
                  <a:srgbClr val="FFFF00"/>
                </a:solidFill>
                <a:latin typeface="Arial" panose="020B0604020202020204" pitchFamily="34" charset="0"/>
                <a:cs typeface="Arial" panose="020B0604020202020204" pitchFamily="34" charset="0"/>
              </a:rPr>
              <a:t>la importancia del uso de estadísticas para lograr la mejora continua</a:t>
            </a:r>
            <a:r>
              <a:rPr lang="es-CO" sz="2000" dirty="0" smtClean="0">
                <a:solidFill>
                  <a:srgbClr val="FFFF00"/>
                </a:solidFill>
                <a:latin typeface="Arial" panose="020B0604020202020204" pitchFamily="34" charset="0"/>
                <a:cs typeface="Arial" panose="020B0604020202020204" pitchFamily="34" charset="0"/>
              </a:rPr>
              <a:t>. Destacaron </a:t>
            </a:r>
            <a:r>
              <a:rPr lang="es-CO" sz="2000" dirty="0">
                <a:solidFill>
                  <a:srgbClr val="FFFF00"/>
                </a:solidFill>
                <a:latin typeface="Arial" panose="020B0604020202020204" pitchFamily="34" charset="0"/>
                <a:cs typeface="Arial" panose="020B0604020202020204" pitchFamily="34" charset="0"/>
              </a:rPr>
              <a:t>la importancia de considerar al factor humano en </a:t>
            </a:r>
            <a:r>
              <a:rPr lang="es-CO" sz="2000" dirty="0" smtClean="0">
                <a:solidFill>
                  <a:srgbClr val="FFFF00"/>
                </a:solidFill>
                <a:latin typeface="Arial" panose="020B0604020202020204" pitchFamily="34" charset="0"/>
                <a:cs typeface="Arial" panose="020B0604020202020204" pitchFamily="34" charset="0"/>
              </a:rPr>
              <a:t> </a:t>
            </a:r>
            <a:r>
              <a:rPr lang="es-CO" sz="2000" dirty="0">
                <a:solidFill>
                  <a:srgbClr val="FFFF00"/>
                </a:solidFill>
                <a:latin typeface="Arial" panose="020B0604020202020204" pitchFamily="34" charset="0"/>
                <a:cs typeface="Arial" panose="020B0604020202020204" pitchFamily="34" charset="0"/>
              </a:rPr>
              <a:t>la planeación del trabajo y en la determinación de </a:t>
            </a:r>
            <a:r>
              <a:rPr lang="es-CO" sz="2000" dirty="0" smtClean="0">
                <a:solidFill>
                  <a:srgbClr val="FFFF00"/>
                </a:solidFill>
                <a:latin typeface="Arial" panose="020B0604020202020204" pitchFamily="34" charset="0"/>
                <a:cs typeface="Arial" panose="020B0604020202020204" pitchFamily="34" charset="0"/>
              </a:rPr>
              <a:t>tiempos. También </a:t>
            </a:r>
            <a:r>
              <a:rPr lang="es-CO" sz="2000" dirty="0">
                <a:solidFill>
                  <a:srgbClr val="FFFF00"/>
                </a:solidFill>
                <a:latin typeface="Arial" panose="020B0604020202020204" pitchFamily="34" charset="0"/>
                <a:cs typeface="Arial" panose="020B0604020202020204" pitchFamily="34" charset="0"/>
              </a:rPr>
              <a:t>destacaron la importancia de la psicología en el </a:t>
            </a:r>
            <a:r>
              <a:rPr lang="es-CO" sz="2000" dirty="0" smtClean="0">
                <a:solidFill>
                  <a:srgbClr val="FFFF00"/>
                </a:solidFill>
                <a:latin typeface="Arial" panose="020B0604020202020204" pitchFamily="34" charset="0"/>
                <a:cs typeface="Arial" panose="020B0604020202020204" pitchFamily="34" charset="0"/>
              </a:rPr>
              <a:t>trabajo. "La administración tiene que conservar lo mejor del pasado, organizar el presente y planear el futuro."</a:t>
            </a:r>
          </a:p>
          <a:p>
            <a:pPr marL="0" indent="0">
              <a:buNone/>
            </a:pPr>
            <a:endParaRPr lang="es-CO" sz="2000" dirty="0">
              <a:solidFill>
                <a:srgbClr val="FFFF00"/>
              </a:solidFill>
            </a:endParaRPr>
          </a:p>
        </p:txBody>
      </p:sp>
      <p:pic>
        <p:nvPicPr>
          <p:cNvPr id="1026" name="Picture 2" descr="https://www.asme.org/getmedia/5da1e210-c795-4555-b96d-553033a62e45/Lillian_Moller_Gilbreth-Management_Professional_Practice01.jpg.aspx?width=3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841" y="838738"/>
            <a:ext cx="3666999" cy="44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22624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1190</TotalTime>
  <Words>1530</Words>
  <Application>Microsoft Office PowerPoint</Application>
  <PresentationFormat>Panorámica</PresentationFormat>
  <Paragraphs>101</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Arial Black</vt:lpstr>
      <vt:lpstr>Calibri</vt:lpstr>
      <vt:lpstr>Calibri Light</vt:lpstr>
      <vt:lpstr>Times New Roman</vt:lpstr>
      <vt:lpstr>Wingdings</vt:lpstr>
      <vt:lpstr>Celestial</vt:lpstr>
      <vt:lpstr>La administración científica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Frank y Lillian Gilbreth </vt:lpstr>
      <vt:lpstr>Presentación de PowerPoint</vt:lpstr>
      <vt:lpstr>Presentación de PowerPoint</vt:lpstr>
      <vt:lpstr>HENRY GANTT </vt:lpstr>
      <vt:lpstr>Presentación de PowerPoint</vt:lpstr>
      <vt:lpstr>Presentación de PowerPoint</vt:lpstr>
      <vt:lpstr>GRACIAS POR SU ATENCIÓN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administración científica</dc:title>
  <dc:creator>LUIGI LUIGI</dc:creator>
  <cp:lastModifiedBy>LUIGI LUIGI</cp:lastModifiedBy>
  <cp:revision>24</cp:revision>
  <dcterms:created xsi:type="dcterms:W3CDTF">2014-09-04T11:50:02Z</dcterms:created>
  <dcterms:modified xsi:type="dcterms:W3CDTF">2014-09-06T00:45:46Z</dcterms:modified>
</cp:coreProperties>
</file>